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60" r:id="rId8"/>
    <p:sldId id="261" r:id="rId9"/>
    <p:sldId id="265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/>
              <a:t>Uredite stil podnaslova matrice</a:t>
            </a:r>
            <a:endParaRPr kumimoji="0"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zervirano mjesto datum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DD609-B250-416F-A5B3-04F8BB4FFD1D}" type="datetimeFigureOut">
              <a:rPr lang="hr-HR" smtClean="0"/>
              <a:t>16.7.2020.</a:t>
            </a:fld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A5FC74-3A26-41A6-92FB-5FFF43E3FA0E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DD609-B250-416F-A5B3-04F8BB4FFD1D}" type="datetimeFigureOut">
              <a:rPr lang="hr-HR" smtClean="0"/>
              <a:t>16.7.2020.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FC74-3A26-41A6-92FB-5FFF43E3FA0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DD609-B250-416F-A5B3-04F8BB4FFD1D}" type="datetimeFigureOut">
              <a:rPr lang="hr-HR" smtClean="0"/>
              <a:t>16.7.2020.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FC74-3A26-41A6-92FB-5FFF43E3FA0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6DDD609-B250-416F-A5B3-04F8BB4FFD1D}" type="datetimeFigureOut">
              <a:rPr lang="hr-HR" smtClean="0"/>
              <a:t>16.7.2020.</a:t>
            </a:fld>
            <a:endParaRPr lang="hr-HR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8A5FC74-3A26-41A6-92FB-5FFF43E3FA0E}" type="slidenum">
              <a:rPr lang="hr-HR" smtClean="0"/>
              <a:t>‹#›</a:t>
            </a:fld>
            <a:endParaRPr lang="hr-HR"/>
          </a:p>
        </p:txBody>
      </p:sp>
      <p:sp>
        <p:nvSpPr>
          <p:cNvPr id="16" name="Rezervirano mjesto podnožj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DD609-B250-416F-A5B3-04F8BB4FFD1D}" type="datetimeFigureOut">
              <a:rPr lang="hr-HR" smtClean="0"/>
              <a:t>16.7.2020.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FC74-3A26-41A6-92FB-5FFF43E3FA0E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cxnSp>
        <p:nvCxnSpPr>
          <p:cNvPr id="7" name="Ravni poveznik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DD609-B250-416F-A5B3-04F8BB4FFD1D}" type="datetimeFigureOut">
              <a:rPr lang="hr-HR" smtClean="0"/>
              <a:t>16.7.2020.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FC74-3A26-41A6-92FB-5FFF43E3FA0E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FC74-3A26-41A6-92FB-5FFF43E3FA0E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DD609-B250-416F-A5B3-04F8BB4FFD1D}" type="datetimeFigureOut">
              <a:rPr lang="hr-HR" smtClean="0"/>
              <a:t>16.7.2020.</a:t>
            </a:fld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32" name="Rezervirano mjesto sadržaja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34" name="Rezervirano mjesto sadržaja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cxnSp>
        <p:nvCxnSpPr>
          <p:cNvPr id="10" name="Ravni poveznik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DD609-B250-416F-A5B3-04F8BB4FFD1D}" type="datetimeFigureOut">
              <a:rPr lang="hr-HR" smtClean="0"/>
              <a:t>16.7.2020.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FC74-3A26-41A6-92FB-5FFF43E3FA0E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DD609-B250-416F-A5B3-04F8BB4FFD1D}" type="datetimeFigureOut">
              <a:rPr lang="hr-HR" smtClean="0"/>
              <a:t>16.7.2020.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FC74-3A26-41A6-92FB-5FFF43E3FA0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zervirano mjesto sadržaja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6DDD609-B250-416F-A5B3-04F8BB4FFD1D}" type="datetimeFigureOut">
              <a:rPr lang="hr-HR" smtClean="0"/>
              <a:t>16.7.2020.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A5FC74-3A26-41A6-92FB-5FFF43E3FA0E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r-HR"/>
              <a:t>Kliknite ikonu da biste dodali  sliku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DD609-B250-416F-A5B3-04F8BB4FFD1D}" type="datetimeFigureOut">
              <a:rPr lang="hr-HR" smtClean="0"/>
              <a:t>16.7.2020.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A5FC74-3A26-41A6-92FB-5FFF43E3FA0E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/>
              <a:t>Uredite stilove teksta matrice</a:t>
            </a:r>
          </a:p>
          <a:p>
            <a:pPr lvl="1" eaLnBrk="1" latinLnBrk="0" hangingPunct="1"/>
            <a:r>
              <a:rPr kumimoji="0" lang="hr-HR"/>
              <a:t>Druga razina</a:t>
            </a:r>
          </a:p>
          <a:p>
            <a:pPr lvl="2" eaLnBrk="1" latinLnBrk="0" hangingPunct="1"/>
            <a:r>
              <a:rPr kumimoji="0" lang="hr-HR"/>
              <a:t>Treća razina</a:t>
            </a:r>
          </a:p>
          <a:p>
            <a:pPr lvl="3" eaLnBrk="1" latinLnBrk="0" hangingPunct="1"/>
            <a:r>
              <a:rPr kumimoji="0" lang="hr-HR"/>
              <a:t>Četvrta razina</a:t>
            </a:r>
          </a:p>
          <a:p>
            <a:pPr lvl="4" eaLnBrk="1" latinLnBrk="0" hangingPunct="1"/>
            <a:r>
              <a:rPr kumimoji="0" lang="hr-HR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6DDD609-B250-416F-A5B3-04F8BB4FFD1D}" type="datetimeFigureOut">
              <a:rPr lang="hr-HR" smtClean="0"/>
              <a:t>16.7.2020.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8A5FC74-3A26-41A6-92FB-5FFF43E3FA0E}" type="slidenum">
              <a:rPr lang="hr-HR" smtClean="0"/>
              <a:t>‹#›</a:t>
            </a:fld>
            <a:endParaRPr lang="hr-HR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422176"/>
            <a:ext cx="7585720" cy="1117104"/>
          </a:xfrm>
        </p:spPr>
        <p:txBody>
          <a:bodyPr/>
          <a:lstStyle/>
          <a:p>
            <a:r>
              <a:rPr lang="hr-HR" sz="6000" b="1" dirty="0">
                <a:solidFill>
                  <a:schemeClr val="bg1"/>
                </a:solidFill>
              </a:rPr>
              <a:t>POVIJEST ČAZME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43956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77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475312"/>
          </a:xfrm>
        </p:spPr>
        <p:txBody>
          <a:bodyPr>
            <a:normAutofit lnSpcReduction="10000"/>
          </a:bodyPr>
          <a:lstStyle/>
          <a:p>
            <a:r>
              <a:rPr lang="vi-VN" dirty="0">
                <a:latin typeface="Arial" pitchFamily="34" charset="0"/>
                <a:cs typeface="Arial" pitchFamily="34" charset="0"/>
              </a:rPr>
              <a:t>Čazma je jedan od najstarijih gradova u Hrvatskoj, bogate povijesti. </a:t>
            </a:r>
            <a:endParaRPr lang="hr-HR" dirty="0">
              <a:latin typeface="Arial" pitchFamily="34" charset="0"/>
              <a:cs typeface="Arial" pitchFamily="34" charset="0"/>
            </a:endParaRPr>
          </a:p>
          <a:p>
            <a:endParaRPr lang="hr-HR" dirty="0">
              <a:latin typeface="Arial" pitchFamily="34" charset="0"/>
              <a:cs typeface="Arial" pitchFamily="34" charset="0"/>
            </a:endParaRPr>
          </a:p>
          <a:p>
            <a:r>
              <a:rPr lang="vi-VN" dirty="0">
                <a:latin typeface="Arial" pitchFamily="34" charset="0"/>
                <a:cs typeface="Arial" pitchFamily="34" charset="0"/>
              </a:rPr>
              <a:t>Arheološki nalazi svjedoče o naseljenosti Čazme u pretpovijesno i rimsko doba. </a:t>
            </a:r>
            <a:endParaRPr lang="hr-HR" dirty="0">
              <a:latin typeface="Arial" pitchFamily="34" charset="0"/>
              <a:cs typeface="Arial" pitchFamily="34" charset="0"/>
            </a:endParaRPr>
          </a:p>
          <a:p>
            <a:endParaRPr lang="hr-HR" dirty="0">
              <a:latin typeface="Arial" pitchFamily="34" charset="0"/>
              <a:cs typeface="Arial" pitchFamily="34" charset="0"/>
            </a:endParaRPr>
          </a:p>
          <a:p>
            <a:r>
              <a:rPr lang="vi-VN" dirty="0">
                <a:latin typeface="Arial" pitchFamily="34" charset="0"/>
                <a:cs typeface="Arial" pitchFamily="34" charset="0"/>
              </a:rPr>
              <a:t>Spominje se i 1094. godine, kada mađarski kralj Ladislav Čazmu daje kao posjed zagrebačkom biskupu, kod osnivanja zagrebačke biskupije.</a:t>
            </a:r>
            <a:endParaRPr lang="hr-HR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hr-HR" dirty="0">
              <a:latin typeface="Arial" pitchFamily="34" charset="0"/>
              <a:cs typeface="Arial" pitchFamily="34" charset="0"/>
            </a:endParaRPr>
          </a:p>
          <a:p>
            <a:r>
              <a:rPr lang="vi-VN" dirty="0">
                <a:latin typeface="Arial" pitchFamily="34" charset="0"/>
                <a:cs typeface="Arial" pitchFamily="34" charset="0"/>
              </a:rPr>
              <a:t>Svojevremeno je u njoj bio utemeljen Kaptol odakle je Herceg Koloman, brat kralja Bele IV. upravljao Hrvatskom. 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262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3264"/>
          </a:xfrm>
        </p:spPr>
        <p:txBody>
          <a:bodyPr>
            <a:normAutofit/>
          </a:bodyPr>
          <a:lstStyle/>
          <a:p>
            <a:r>
              <a:rPr lang="hr-HR" dirty="0">
                <a:latin typeface="Arial" pitchFamily="34" charset="0"/>
                <a:cs typeface="Arial" pitchFamily="34" charset="0"/>
              </a:rPr>
              <a:t>Godina koja se obilježava kao godina utemeljenja grada Čazme je 1226.. </a:t>
            </a:r>
          </a:p>
          <a:p>
            <a:endParaRPr lang="hr-HR" dirty="0">
              <a:latin typeface="Arial" pitchFamily="34" charset="0"/>
              <a:cs typeface="Arial" pitchFamily="34" charset="0"/>
            </a:endParaRPr>
          </a:p>
          <a:p>
            <a:r>
              <a:rPr lang="hr-HR" dirty="0">
                <a:latin typeface="Arial" pitchFamily="34" charset="0"/>
                <a:cs typeface="Arial" pitchFamily="34" charset="0"/>
              </a:rPr>
              <a:t>Tada je biskup Stjepan II. 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Babonić</a:t>
            </a:r>
            <a:r>
              <a:rPr lang="hr-HR" dirty="0">
                <a:latin typeface="Arial" pitchFamily="34" charset="0"/>
                <a:cs typeface="Arial" pitchFamily="34" charset="0"/>
              </a:rPr>
              <a:t> na obali rijeke Česme osnovao župu i izgradio dominikanski samostan te danas nadaleko poznatu po svojoj spomeničkoj i kulturnoj vrijednosti, Crkvu svete Marije Magdalene.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59132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b="1" dirty="0">
                <a:latin typeface="Arial" pitchFamily="34" charset="0"/>
                <a:cs typeface="Arial" pitchFamily="34" charset="0"/>
              </a:rPr>
              <a:t>Crkva sv. Marije Magdalene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2767568" cy="388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44824"/>
            <a:ext cx="388843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854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dirty="0">
                <a:latin typeface="Arial" pitchFamily="34" charset="0"/>
                <a:cs typeface="Arial" pitchFamily="34" charset="0"/>
              </a:rPr>
              <a:t>Stoljećima je Čazma – zahvaljujući postojanju Kaptola te djelovanju redovničkih zajednica bila sjedište pismenosti i kulture središnje Hrvatske. </a:t>
            </a:r>
            <a:endParaRPr lang="hr-HR" dirty="0">
              <a:latin typeface="Arial" pitchFamily="34" charset="0"/>
              <a:cs typeface="Arial" pitchFamily="34" charset="0"/>
            </a:endParaRPr>
          </a:p>
          <a:p>
            <a:endParaRPr lang="hr-HR" dirty="0">
              <a:latin typeface="Arial" pitchFamily="34" charset="0"/>
              <a:cs typeface="Arial" pitchFamily="34" charset="0"/>
            </a:endParaRPr>
          </a:p>
          <a:p>
            <a:r>
              <a:rPr lang="vi-VN" dirty="0">
                <a:latin typeface="Arial" pitchFamily="34" charset="0"/>
                <a:cs typeface="Arial" pitchFamily="34" charset="0"/>
              </a:rPr>
              <a:t>Osim toga, bila je i vrlo lijepo izgrađen grad s najsjajnije izgrađenom biskupovom palačom te drugim sakralnim i svjetovnim građevinama. 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7467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Arial" pitchFamily="34" charset="0"/>
                <a:cs typeface="Arial" pitchFamily="34" charset="0"/>
              </a:rPr>
              <a:t>Osim kaptolske Crkve sv. Duha, dominikanske Crkve sv. Marije Magdalene i Crkve sv. Ivana, u Čazmi je bila i Župna crkva sv. Katarine i Crkva sv. Andrije. </a:t>
            </a:r>
          </a:p>
          <a:p>
            <a:endParaRPr lang="hr-HR" dirty="0">
              <a:latin typeface="Arial" pitchFamily="34" charset="0"/>
              <a:cs typeface="Arial" pitchFamily="34" charset="0"/>
            </a:endParaRPr>
          </a:p>
          <a:p>
            <a:r>
              <a:rPr lang="hr-HR" dirty="0">
                <a:latin typeface="Arial" pitchFamily="34" charset="0"/>
                <a:cs typeface="Arial" pitchFamily="34" charset="0"/>
              </a:rPr>
              <a:t>Na nekoliko kilometara od Čazme bile su Crkva sv. Vida u 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Grabovnici</a:t>
            </a:r>
            <a:r>
              <a:rPr lang="hr-HR" dirty="0">
                <a:latin typeface="Arial" pitchFamily="34" charset="0"/>
                <a:cs typeface="Arial" pitchFamily="34" charset="0"/>
              </a:rPr>
              <a:t>, Crkva sv. Marije u 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Dragancu</a:t>
            </a:r>
            <a:r>
              <a:rPr lang="hr-HR" dirty="0">
                <a:latin typeface="Arial" pitchFamily="34" charset="0"/>
                <a:cs typeface="Arial" pitchFamily="34" charset="0"/>
              </a:rPr>
              <a:t>, Crkva sv. Petra i Pavla u 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Bijeniku</a:t>
            </a:r>
            <a:r>
              <a:rPr lang="hr-HR" dirty="0">
                <a:latin typeface="Arial" pitchFamily="34" charset="0"/>
                <a:cs typeface="Arial" pitchFamily="34" charset="0"/>
              </a:rPr>
              <a:t> (današnjem </a:t>
            </a:r>
            <a:r>
              <a:rPr lang="hr-HR" dirty="0" err="1">
                <a:latin typeface="Arial" pitchFamily="34" charset="0"/>
                <a:cs typeface="Arial" pitchFamily="34" charset="0"/>
              </a:rPr>
              <a:t>Pobijeniku</a:t>
            </a:r>
            <a:r>
              <a:rPr lang="hr-HR" dirty="0">
                <a:latin typeface="Arial" pitchFamily="34" charset="0"/>
                <a:cs typeface="Arial" pitchFamily="34" charset="0"/>
              </a:rPr>
              <a:t>), Crkva sv. Martina u Martincu te druge kapele i crkve.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7921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47320"/>
          </a:xfrm>
        </p:spPr>
        <p:txBody>
          <a:bodyPr/>
          <a:lstStyle/>
          <a:p>
            <a:r>
              <a:rPr lang="hr-HR" dirty="0">
                <a:latin typeface="Arial" pitchFamily="34" charset="0"/>
                <a:cs typeface="Arial" pitchFamily="34" charset="0"/>
              </a:rPr>
              <a:t>Čazmanski zborni kaptol i dominikanski samostan djelovali su do provale Turaka 1552. godine.</a:t>
            </a:r>
          </a:p>
          <a:p>
            <a:pPr marL="0" indent="0">
              <a:buNone/>
            </a:pPr>
            <a:endParaRPr lang="hr-HR" dirty="0">
              <a:latin typeface="Arial" pitchFamily="34" charset="0"/>
              <a:cs typeface="Arial" pitchFamily="34" charset="0"/>
            </a:endParaRPr>
          </a:p>
          <a:p>
            <a:r>
              <a:rPr lang="hr-HR" dirty="0">
                <a:latin typeface="Arial" pitchFamily="34" charset="0"/>
                <a:cs typeface="Arial" pitchFamily="34" charset="0"/>
              </a:rPr>
              <a:t>Kasnije je Čazma potpala pod vlast Vojne krajine koja je upravljala tim područjem do 1871., kad se pripojila ostalom, civilnom dijelu Hrvatske. </a:t>
            </a:r>
          </a:p>
          <a:p>
            <a:endParaRPr lang="hr-HR" dirty="0">
              <a:latin typeface="Arial" pitchFamily="34" charset="0"/>
              <a:cs typeface="Arial" pitchFamily="34" charset="0"/>
            </a:endParaRPr>
          </a:p>
          <a:p>
            <a:r>
              <a:rPr lang="hr-HR" dirty="0">
                <a:latin typeface="Arial" pitchFamily="34" charset="0"/>
                <a:cs typeface="Arial" pitchFamily="34" charset="0"/>
              </a:rPr>
              <a:t>Potkraj 19. stoljeća Čazma se razvila kao trgovište i središte kotarske oblasti.</a:t>
            </a:r>
          </a:p>
          <a:p>
            <a:endParaRPr lang="hr-HR" dirty="0">
              <a:latin typeface="Arial" pitchFamily="34" charset="0"/>
              <a:cs typeface="Arial" pitchFamily="34" charset="0"/>
            </a:endParaRPr>
          </a:p>
          <a:p>
            <a:r>
              <a:rPr lang="hr-HR" dirty="0">
                <a:latin typeface="Arial" pitchFamily="34" charset="0"/>
                <a:cs typeface="Arial" pitchFamily="34" charset="0"/>
              </a:rPr>
              <a:t>Čazma je danas gospodarsko i kulturno središte sjeverne Moslavine.</a:t>
            </a:r>
          </a:p>
          <a:p>
            <a:endParaRPr lang="hr-HR" dirty="0">
              <a:latin typeface="Arial" pitchFamily="34" charset="0"/>
              <a:cs typeface="Arial" pitchFamily="34" charset="0"/>
            </a:endParaRPr>
          </a:p>
          <a:p>
            <a:endParaRPr lang="hr-HR" dirty="0">
              <a:latin typeface="Arial" pitchFamily="34" charset="0"/>
              <a:cs typeface="Arial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72996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3638907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4680937" cy="371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84784"/>
            <a:ext cx="2808312" cy="422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543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637889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7209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38</TotalTime>
  <Words>304</Words>
  <Application>Microsoft Office PowerPoint</Application>
  <PresentationFormat>Prikaz na zaslonu (4:3)</PresentationFormat>
  <Paragraphs>26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Constantia</vt:lpstr>
      <vt:lpstr>Wingdings 2</vt:lpstr>
      <vt:lpstr>Papir</vt:lpstr>
      <vt:lpstr>POVIJEST ČAZME</vt:lpstr>
      <vt:lpstr>PowerPoint prezentacija</vt:lpstr>
      <vt:lpstr>PowerPoint prezentacija</vt:lpstr>
      <vt:lpstr>Crkva sv. Marije Magdalene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POVIJEST ČAZME</dc:title>
  <dc:creator>PC</dc:creator>
  <cp:lastModifiedBy>Anita Mikulandra</cp:lastModifiedBy>
  <cp:revision>4</cp:revision>
  <dcterms:created xsi:type="dcterms:W3CDTF">2019-01-29T22:02:47Z</dcterms:created>
  <dcterms:modified xsi:type="dcterms:W3CDTF">2020-07-16T06:46:35Z</dcterms:modified>
</cp:coreProperties>
</file>