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3" r:id="rId5"/>
    <p:sldId id="264" r:id="rId6"/>
    <p:sldId id="265" r:id="rId7"/>
    <p:sldId id="266" r:id="rId8"/>
    <p:sldId id="267" r:id="rId9"/>
    <p:sldId id="268" r:id="rId10"/>
    <p:sldId id="258" r:id="rId11"/>
    <p:sldId id="259" r:id="rId12"/>
    <p:sldId id="260" r:id="rId13"/>
    <p:sldId id="261"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B587AB5-9B05-4F8C-BE25-99BA38665E52}" type="datetimeFigureOut">
              <a:rPr lang="hr-HR" smtClean="0"/>
              <a:pPr/>
              <a:t>23.3.2020.</a:t>
            </a:fld>
            <a:endParaRPr lang="hr-HR"/>
          </a:p>
        </p:txBody>
      </p:sp>
      <p:sp>
        <p:nvSpPr>
          <p:cNvPr id="19" name="Footer Placeholder 18"/>
          <p:cNvSpPr>
            <a:spLocks noGrp="1"/>
          </p:cNvSpPr>
          <p:nvPr>
            <p:ph type="ftr" sz="quarter" idx="11"/>
          </p:nvPr>
        </p:nvSpPr>
        <p:spPr/>
        <p:txBody>
          <a:bodyPr/>
          <a:lstStyle/>
          <a:p>
            <a:endParaRPr lang="hr-HR"/>
          </a:p>
        </p:txBody>
      </p:sp>
      <p:sp>
        <p:nvSpPr>
          <p:cNvPr id="27" name="Slide Number Placeholder 26"/>
          <p:cNvSpPr>
            <a:spLocks noGrp="1"/>
          </p:cNvSpPr>
          <p:nvPr>
            <p:ph type="sldNum" sz="quarter" idx="12"/>
          </p:nvPr>
        </p:nvSpPr>
        <p:spPr/>
        <p:txBody>
          <a:bodyPr/>
          <a:lstStyle/>
          <a:p>
            <a:fld id="{A9C98389-DFF4-40A0-9AA8-5D3733FC7AD1}"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B587AB5-9B05-4F8C-BE25-99BA38665E52}" type="datetimeFigureOut">
              <a:rPr lang="hr-HR" smtClean="0"/>
              <a:pPr/>
              <a:t>23.3.2020.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9C98389-DFF4-40A0-9AA8-5D3733FC7AD1}"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B587AB5-9B05-4F8C-BE25-99BA38665E52}" type="datetimeFigureOut">
              <a:rPr lang="hr-HR" smtClean="0"/>
              <a:pPr/>
              <a:t>23.3.2020.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9C98389-DFF4-40A0-9AA8-5D3733FC7AD1}"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B587AB5-9B05-4F8C-BE25-99BA38665E52}" type="datetimeFigureOut">
              <a:rPr lang="hr-HR" smtClean="0"/>
              <a:pPr/>
              <a:t>23.3.2020.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9C98389-DFF4-40A0-9AA8-5D3733FC7AD1}"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B587AB5-9B05-4F8C-BE25-99BA38665E52}" type="datetimeFigureOut">
              <a:rPr lang="hr-HR" smtClean="0"/>
              <a:pPr/>
              <a:t>23.3.2020.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9C98389-DFF4-40A0-9AA8-5D3733FC7AD1}"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B587AB5-9B05-4F8C-BE25-99BA38665E52}" type="datetimeFigureOut">
              <a:rPr lang="hr-HR" smtClean="0"/>
              <a:pPr/>
              <a:t>23.3.2020.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9C98389-DFF4-40A0-9AA8-5D3733FC7AD1}"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B587AB5-9B05-4F8C-BE25-99BA38665E52}" type="datetimeFigureOut">
              <a:rPr lang="hr-HR" smtClean="0"/>
              <a:pPr/>
              <a:t>23.3.2020.</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A9C98389-DFF4-40A0-9AA8-5D3733FC7AD1}"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B587AB5-9B05-4F8C-BE25-99BA38665E52}" type="datetimeFigureOut">
              <a:rPr lang="hr-HR" smtClean="0"/>
              <a:pPr/>
              <a:t>23.3.2020.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A9C98389-DFF4-40A0-9AA8-5D3733FC7AD1}"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587AB5-9B05-4F8C-BE25-99BA38665E52}" type="datetimeFigureOut">
              <a:rPr lang="hr-HR" smtClean="0"/>
              <a:pPr/>
              <a:t>23.3.2020.</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A9C98389-DFF4-40A0-9AA8-5D3733FC7AD1}"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B587AB5-9B05-4F8C-BE25-99BA38665E52}" type="datetimeFigureOut">
              <a:rPr lang="hr-HR" smtClean="0"/>
              <a:pPr/>
              <a:t>23.3.2020.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9C98389-DFF4-40A0-9AA8-5D3733FC7AD1}"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B587AB5-9B05-4F8C-BE25-99BA38665E52}" type="datetimeFigureOut">
              <a:rPr lang="hr-HR" smtClean="0"/>
              <a:pPr/>
              <a:t>23.3.2020.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a:xfrm>
            <a:off x="8077200" y="6356350"/>
            <a:ext cx="609600" cy="365125"/>
          </a:xfrm>
        </p:spPr>
        <p:txBody>
          <a:bodyPr/>
          <a:lstStyle/>
          <a:p>
            <a:fld id="{A9C98389-DFF4-40A0-9AA8-5D3733FC7AD1}" type="slidenum">
              <a:rPr lang="hr-HR" smtClean="0"/>
              <a:pPr/>
              <a:t>‹#›</a:t>
            </a:fld>
            <a:endParaRPr lang="hr-H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B587AB5-9B05-4F8C-BE25-99BA38665E52}" type="datetimeFigureOut">
              <a:rPr lang="hr-HR" smtClean="0"/>
              <a:pPr/>
              <a:t>23.3.2020.</a:t>
            </a:fld>
            <a:endParaRPr lang="hr-H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r-H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9C98389-DFF4-40A0-9AA8-5D3733FC7AD1}" type="slidenum">
              <a:rPr lang="hr-HR" smtClean="0"/>
              <a:pPr/>
              <a:t>‹#›</a:t>
            </a:fld>
            <a:endParaRPr lang="hr-H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marko.markovic@skole.hr" TargetMode="External"/><Relationship Id="rId2" Type="http://schemas.openxmlformats.org/officeDocument/2006/relationships/hyperlink" Target="mailto:AAI@Edu.HR"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hrlektire.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err="1"/>
              <a:t>eLektire</a:t>
            </a:r>
            <a:endParaRPr lang="hr-HR" dirty="0"/>
          </a:p>
        </p:txBody>
      </p:sp>
      <p:sp>
        <p:nvSpPr>
          <p:cNvPr id="3" name="Subtitle 2"/>
          <p:cNvSpPr>
            <a:spLocks noGrp="1"/>
          </p:cNvSpPr>
          <p:nvPr>
            <p:ph type="subTitle" idx="1"/>
          </p:nvPr>
        </p:nvSpPr>
        <p:spPr/>
        <p:txBody>
          <a:bodyPr/>
          <a:lstStyle/>
          <a:p>
            <a:endParaRPr lang="hr-H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Kako koristiti </a:t>
            </a:r>
            <a:r>
              <a:rPr lang="hr-HR" dirty="0" err="1"/>
              <a:t>eLektire</a:t>
            </a:r>
            <a:r>
              <a:rPr lang="hr-HR" dirty="0"/>
              <a:t>?</a:t>
            </a:r>
          </a:p>
        </p:txBody>
      </p:sp>
      <p:sp>
        <p:nvSpPr>
          <p:cNvPr id="3" name="Content Placeholder 2"/>
          <p:cNvSpPr>
            <a:spLocks noGrp="1"/>
          </p:cNvSpPr>
          <p:nvPr>
            <p:ph idx="1"/>
          </p:nvPr>
        </p:nvSpPr>
        <p:spPr/>
        <p:txBody>
          <a:bodyPr>
            <a:normAutofit/>
          </a:bodyPr>
          <a:lstStyle/>
          <a:p>
            <a:pPr>
              <a:buNone/>
            </a:pPr>
            <a:r>
              <a:rPr lang="hr-HR" dirty="0"/>
              <a:t>    Za uporabu </a:t>
            </a:r>
            <a:r>
              <a:rPr lang="hr-HR" b="1" dirty="0" err="1"/>
              <a:t>eLektira</a:t>
            </a:r>
            <a:r>
              <a:rPr lang="hr-HR" dirty="0"/>
              <a:t> potrebno je imati aktivan </a:t>
            </a:r>
            <a:r>
              <a:rPr lang="hr-HR" b="1" dirty="0"/>
              <a:t>elektronički identitet</a:t>
            </a:r>
            <a:r>
              <a:rPr lang="hr-HR" dirty="0"/>
              <a:t> (korisničku oznaku) u </a:t>
            </a:r>
            <a:r>
              <a:rPr lang="hr-HR" b="1" dirty="0"/>
              <a:t>AAI@</a:t>
            </a:r>
            <a:r>
              <a:rPr lang="hr-HR" b="1" dirty="0" err="1"/>
              <a:t>Edu.HR</a:t>
            </a:r>
            <a:r>
              <a:rPr lang="hr-HR" dirty="0"/>
              <a:t> sustavu (</a:t>
            </a:r>
            <a:r>
              <a:rPr lang="hr-HR" dirty="0" err="1"/>
              <a:t>npr</a:t>
            </a:r>
            <a:r>
              <a:rPr lang="hr-HR" dirty="0"/>
              <a:t>. </a:t>
            </a:r>
            <a:r>
              <a:rPr lang="hr-HR" dirty="0" err="1"/>
              <a:t>marko.markovic</a:t>
            </a:r>
            <a:r>
              <a:rPr lang="hr-HR" dirty="0"/>
              <a:t>@</a:t>
            </a:r>
            <a:r>
              <a:rPr lang="hr-HR" dirty="0" err="1"/>
              <a:t>skole.hr</a:t>
            </a:r>
            <a:r>
              <a:rPr lang="hr-HR" dirty="0"/>
              <a:t>). Učenici i učitelji je mogu dobiti od administratora imenika u svojoj školi.</a:t>
            </a:r>
          </a:p>
          <a:p>
            <a:pPr>
              <a:buNone/>
            </a:pPr>
            <a:r>
              <a:rPr lang="hr-HR" dirty="0"/>
              <a:t>    </a:t>
            </a:r>
          </a:p>
          <a:p>
            <a:pPr>
              <a:buNone/>
            </a:pPr>
            <a:r>
              <a:rPr lang="hr-HR" dirty="0"/>
              <a:t> </a:t>
            </a:r>
          </a:p>
          <a:p>
            <a:pPr>
              <a:buNone/>
            </a:pPr>
            <a:endParaRPr lang="hr-H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U kojim oblicima možemo preuzeti </a:t>
            </a:r>
            <a:r>
              <a:rPr lang="hr-HR" dirty="0" err="1"/>
              <a:t>eLektire</a:t>
            </a:r>
            <a:r>
              <a:rPr lang="hr-HR" dirty="0"/>
              <a:t>?</a:t>
            </a:r>
          </a:p>
        </p:txBody>
      </p:sp>
      <p:sp>
        <p:nvSpPr>
          <p:cNvPr id="3" name="Content Placeholder 2"/>
          <p:cNvSpPr>
            <a:spLocks noGrp="1"/>
          </p:cNvSpPr>
          <p:nvPr>
            <p:ph idx="1"/>
          </p:nvPr>
        </p:nvSpPr>
        <p:spPr/>
        <p:txBody>
          <a:bodyPr/>
          <a:lstStyle/>
          <a:p>
            <a:pPr>
              <a:buNone/>
            </a:pPr>
            <a:r>
              <a:rPr lang="hr-HR" dirty="0"/>
              <a:t>Tekstovi djela objavljuju se u nekoliko formata: kao </a:t>
            </a:r>
            <a:r>
              <a:rPr lang="hr-HR" b="1" dirty="0"/>
              <a:t>interaktivni sadržaj</a:t>
            </a:r>
            <a:r>
              <a:rPr lang="hr-HR" dirty="0"/>
              <a:t> prikladan za pregledavanje na internetu, ali i u </a:t>
            </a:r>
            <a:r>
              <a:rPr lang="hr-HR" b="1" dirty="0"/>
              <a:t>PDF formatu</a:t>
            </a:r>
            <a:r>
              <a:rPr lang="hr-HR" dirty="0"/>
              <a:t> koji je spreman za ispis na standardnim A4 pisačima, te u posebno zabavnom </a:t>
            </a:r>
            <a:r>
              <a:rPr lang="hr-HR" b="1" dirty="0"/>
              <a:t>"FLIP"</a:t>
            </a:r>
            <a:r>
              <a:rPr lang="hr-HR" dirty="0"/>
              <a:t> formatu.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hr-HR" dirty="0" err="1"/>
              <a:t>eLektire</a:t>
            </a:r>
            <a:r>
              <a:rPr lang="hr-HR" dirty="0"/>
              <a:t> - kako pristupiti stranici?</a:t>
            </a:r>
          </a:p>
        </p:txBody>
      </p:sp>
      <p:sp>
        <p:nvSpPr>
          <p:cNvPr id="3" name="Content Placeholder 2"/>
          <p:cNvSpPr>
            <a:spLocks noGrp="1"/>
          </p:cNvSpPr>
          <p:nvPr>
            <p:ph idx="1"/>
          </p:nvPr>
        </p:nvSpPr>
        <p:spPr>
          <a:xfrm>
            <a:off x="457200" y="1268760"/>
            <a:ext cx="8229600" cy="4857403"/>
          </a:xfrm>
        </p:spPr>
        <p:txBody>
          <a:bodyPr/>
          <a:lstStyle/>
          <a:p>
            <a:pPr>
              <a:buNone/>
            </a:pPr>
            <a:r>
              <a:rPr lang="hr-HR" dirty="0"/>
              <a:t>U </a:t>
            </a:r>
            <a:r>
              <a:rPr lang="hr-HR" dirty="0" err="1"/>
              <a:t>Google</a:t>
            </a:r>
            <a:r>
              <a:rPr lang="hr-HR" dirty="0"/>
              <a:t> upišemo </a:t>
            </a:r>
            <a:r>
              <a:rPr lang="hr-HR" dirty="0" err="1"/>
              <a:t>eLektire</a:t>
            </a:r>
            <a:r>
              <a:rPr lang="hr-HR" dirty="0"/>
              <a:t>, e lektire ili slično.</a:t>
            </a:r>
          </a:p>
        </p:txBody>
      </p:sp>
      <p:pic>
        <p:nvPicPr>
          <p:cNvPr id="4" name="Picture 3" descr="E lektire.png"/>
          <p:cNvPicPr>
            <a:picLocks noChangeAspect="1"/>
          </p:cNvPicPr>
          <p:nvPr/>
        </p:nvPicPr>
        <p:blipFill>
          <a:blip r:embed="rId2" cstate="print"/>
          <a:stretch>
            <a:fillRect/>
          </a:stretch>
        </p:blipFill>
        <p:spPr>
          <a:xfrm>
            <a:off x="0" y="2060848"/>
            <a:ext cx="9144000" cy="479715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hr-HR" dirty="0" err="1"/>
              <a:t>eLektire</a:t>
            </a:r>
            <a:r>
              <a:rPr lang="hr-HR" dirty="0"/>
              <a:t> - kako pristupiti stranici?</a:t>
            </a:r>
          </a:p>
        </p:txBody>
      </p:sp>
      <p:sp>
        <p:nvSpPr>
          <p:cNvPr id="5" name="Content Placeholder 4"/>
          <p:cNvSpPr>
            <a:spLocks noGrp="1"/>
          </p:cNvSpPr>
          <p:nvPr>
            <p:ph idx="1"/>
          </p:nvPr>
        </p:nvSpPr>
        <p:spPr>
          <a:xfrm>
            <a:off x="457200" y="1124744"/>
            <a:ext cx="8229600" cy="5001419"/>
          </a:xfrm>
        </p:spPr>
        <p:txBody>
          <a:bodyPr>
            <a:normAutofit/>
          </a:bodyPr>
          <a:lstStyle/>
          <a:p>
            <a:pPr>
              <a:buNone/>
            </a:pPr>
            <a:r>
              <a:rPr lang="hr-HR" sz="2000" dirty="0"/>
              <a:t>Kliknemo na poveznicu </a:t>
            </a:r>
            <a:r>
              <a:rPr lang="hr-HR" sz="2000" dirty="0" err="1"/>
              <a:t>eLektire</a:t>
            </a:r>
            <a:r>
              <a:rPr lang="hr-HR" sz="2000" dirty="0"/>
              <a:t>/ Lektire besplatno na Webu (-cjelovite knjige)</a:t>
            </a:r>
          </a:p>
          <a:p>
            <a:pPr>
              <a:buNone/>
            </a:pPr>
            <a:endParaRPr lang="hr-HR" sz="2000" dirty="0"/>
          </a:p>
        </p:txBody>
      </p:sp>
      <p:pic>
        <p:nvPicPr>
          <p:cNvPr id="10" name="Picture 9" descr="E lektire1.png"/>
          <p:cNvPicPr>
            <a:picLocks noChangeAspect="1"/>
          </p:cNvPicPr>
          <p:nvPr/>
        </p:nvPicPr>
        <p:blipFill>
          <a:blip r:embed="rId2" cstate="print"/>
          <a:stretch>
            <a:fillRect/>
          </a:stretch>
        </p:blipFill>
        <p:spPr>
          <a:xfrm>
            <a:off x="0" y="1628800"/>
            <a:ext cx="9144000" cy="5229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hr-HR" dirty="0" err="1"/>
              <a:t>eLektire</a:t>
            </a:r>
            <a:r>
              <a:rPr lang="hr-HR" dirty="0"/>
              <a:t> - kako pristupiti stranici?</a:t>
            </a:r>
          </a:p>
        </p:txBody>
      </p:sp>
      <p:sp>
        <p:nvSpPr>
          <p:cNvPr id="3" name="Content Placeholder 2"/>
          <p:cNvSpPr>
            <a:spLocks noGrp="1"/>
          </p:cNvSpPr>
          <p:nvPr>
            <p:ph idx="1"/>
          </p:nvPr>
        </p:nvSpPr>
        <p:spPr>
          <a:xfrm>
            <a:off x="457200" y="1196752"/>
            <a:ext cx="8229600" cy="4929411"/>
          </a:xfrm>
        </p:spPr>
        <p:txBody>
          <a:bodyPr>
            <a:normAutofit/>
          </a:bodyPr>
          <a:lstStyle/>
          <a:p>
            <a:pPr>
              <a:buNone/>
            </a:pPr>
            <a:r>
              <a:rPr lang="hr-HR" sz="2000" dirty="0"/>
              <a:t>Otvara se početna stranica </a:t>
            </a:r>
            <a:r>
              <a:rPr lang="hr-HR" sz="2000" dirty="0" err="1"/>
              <a:t>eLektire</a:t>
            </a:r>
            <a:r>
              <a:rPr lang="hr-HR" sz="2000" dirty="0"/>
              <a:t>.</a:t>
            </a:r>
          </a:p>
          <a:p>
            <a:pPr>
              <a:buNone/>
            </a:pPr>
            <a:endParaRPr lang="hr-HR" sz="2000" dirty="0"/>
          </a:p>
        </p:txBody>
      </p:sp>
      <p:pic>
        <p:nvPicPr>
          <p:cNvPr id="4" name="Picture 3" descr="E lektire2.png"/>
          <p:cNvPicPr>
            <a:picLocks noChangeAspect="1"/>
          </p:cNvPicPr>
          <p:nvPr/>
        </p:nvPicPr>
        <p:blipFill>
          <a:blip r:embed="rId2" cstate="print"/>
          <a:stretch>
            <a:fillRect/>
          </a:stretch>
        </p:blipFill>
        <p:spPr>
          <a:xfrm>
            <a:off x="0" y="1700808"/>
            <a:ext cx="8964488" cy="515719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hr-HR" dirty="0" err="1"/>
              <a:t>eLektire</a:t>
            </a:r>
            <a:r>
              <a:rPr lang="hr-HR" dirty="0"/>
              <a:t> - kako pristupiti stranici?</a:t>
            </a:r>
          </a:p>
        </p:txBody>
      </p:sp>
      <p:sp>
        <p:nvSpPr>
          <p:cNvPr id="3" name="Content Placeholder 2"/>
          <p:cNvSpPr>
            <a:spLocks noGrp="1"/>
          </p:cNvSpPr>
          <p:nvPr>
            <p:ph idx="1"/>
          </p:nvPr>
        </p:nvSpPr>
        <p:spPr>
          <a:xfrm>
            <a:off x="457200" y="1196752"/>
            <a:ext cx="8229600" cy="4929411"/>
          </a:xfrm>
        </p:spPr>
        <p:txBody>
          <a:bodyPr>
            <a:normAutofit/>
          </a:bodyPr>
          <a:lstStyle/>
          <a:p>
            <a:pPr>
              <a:buNone/>
            </a:pPr>
            <a:r>
              <a:rPr lang="hr-HR" sz="2000" dirty="0"/>
              <a:t>Kliknemo na PRIJAVA.</a:t>
            </a:r>
          </a:p>
          <a:p>
            <a:pPr>
              <a:buNone/>
            </a:pPr>
            <a:r>
              <a:rPr lang="hr-HR" sz="2000" dirty="0"/>
              <a:t> </a:t>
            </a:r>
          </a:p>
        </p:txBody>
      </p:sp>
      <p:pic>
        <p:nvPicPr>
          <p:cNvPr id="4" name="Picture 3" descr="E lektire3.png"/>
          <p:cNvPicPr>
            <a:picLocks noChangeAspect="1"/>
          </p:cNvPicPr>
          <p:nvPr/>
        </p:nvPicPr>
        <p:blipFill>
          <a:blip r:embed="rId2" cstate="print"/>
          <a:stretch>
            <a:fillRect/>
          </a:stretch>
        </p:blipFill>
        <p:spPr>
          <a:xfrm>
            <a:off x="0" y="1628800"/>
            <a:ext cx="9144000" cy="5229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hr-HR" dirty="0" err="1"/>
              <a:t>eLektire</a:t>
            </a:r>
            <a:r>
              <a:rPr lang="hr-HR" dirty="0"/>
              <a:t> - kako pristupiti stranici?</a:t>
            </a:r>
          </a:p>
        </p:txBody>
      </p:sp>
      <p:sp>
        <p:nvSpPr>
          <p:cNvPr id="3" name="Content Placeholder 2"/>
          <p:cNvSpPr>
            <a:spLocks noGrp="1"/>
          </p:cNvSpPr>
          <p:nvPr>
            <p:ph idx="1"/>
          </p:nvPr>
        </p:nvSpPr>
        <p:spPr>
          <a:xfrm>
            <a:off x="457200" y="908720"/>
            <a:ext cx="8229600" cy="5217443"/>
          </a:xfrm>
        </p:spPr>
        <p:txBody>
          <a:bodyPr>
            <a:normAutofit/>
          </a:bodyPr>
          <a:lstStyle/>
          <a:p>
            <a:pPr>
              <a:buNone/>
            </a:pPr>
            <a:r>
              <a:rPr lang="hr-HR" sz="2000" dirty="0"/>
              <a:t>Otvara se stranica gdje se prijavljujemo svojim </a:t>
            </a:r>
            <a:r>
              <a:rPr lang="hr-HR" sz="2000" dirty="0">
                <a:hlinkClick r:id="rId2"/>
              </a:rPr>
              <a:t>AAI@</a:t>
            </a:r>
            <a:r>
              <a:rPr lang="hr-HR" sz="2000" dirty="0" err="1">
                <a:hlinkClick r:id="rId2"/>
              </a:rPr>
              <a:t>Edu.HR</a:t>
            </a:r>
            <a:r>
              <a:rPr lang="hr-HR" sz="2000" dirty="0"/>
              <a:t> računom (</a:t>
            </a:r>
            <a:r>
              <a:rPr lang="hr-HR" sz="2000" dirty="0" err="1"/>
              <a:t>npr</a:t>
            </a:r>
            <a:r>
              <a:rPr lang="hr-HR" sz="2000" dirty="0"/>
              <a:t>. </a:t>
            </a:r>
            <a:r>
              <a:rPr lang="hr-HR" sz="2000" dirty="0" err="1">
                <a:hlinkClick r:id="rId3"/>
              </a:rPr>
              <a:t>marko.markovic</a:t>
            </a:r>
            <a:r>
              <a:rPr lang="hr-HR" sz="2000" dirty="0">
                <a:hlinkClick r:id="rId3"/>
              </a:rPr>
              <a:t>@</a:t>
            </a:r>
            <a:r>
              <a:rPr lang="hr-HR" sz="2000" dirty="0" err="1">
                <a:hlinkClick r:id="rId3"/>
              </a:rPr>
              <a:t>skole.hr</a:t>
            </a:r>
            <a:r>
              <a:rPr lang="hr-HR" sz="2000" dirty="0"/>
              <a:t>)</a:t>
            </a:r>
          </a:p>
          <a:p>
            <a:pPr>
              <a:buNone/>
            </a:pPr>
            <a:r>
              <a:rPr lang="hr-HR" sz="2000" dirty="0"/>
              <a:t> </a:t>
            </a:r>
          </a:p>
        </p:txBody>
      </p:sp>
      <p:pic>
        <p:nvPicPr>
          <p:cNvPr id="6" name="Picture 5" descr="E lektire4.png"/>
          <p:cNvPicPr>
            <a:picLocks noChangeAspect="1"/>
          </p:cNvPicPr>
          <p:nvPr/>
        </p:nvPicPr>
        <p:blipFill>
          <a:blip r:embed="rId4" cstate="print"/>
          <a:stretch>
            <a:fillRect/>
          </a:stretch>
        </p:blipFill>
        <p:spPr>
          <a:xfrm>
            <a:off x="0" y="1556792"/>
            <a:ext cx="9144000" cy="530120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hr-HR" dirty="0" err="1"/>
              <a:t>eLektire</a:t>
            </a:r>
            <a:r>
              <a:rPr lang="hr-HR" dirty="0"/>
              <a:t> - kako pristupiti stranici?</a:t>
            </a:r>
          </a:p>
        </p:txBody>
      </p:sp>
      <p:pic>
        <p:nvPicPr>
          <p:cNvPr id="4" name="Content Placeholder 3" descr="E lektire5.png"/>
          <p:cNvPicPr>
            <a:picLocks noGrp="1" noChangeAspect="1"/>
          </p:cNvPicPr>
          <p:nvPr>
            <p:ph idx="1"/>
          </p:nvPr>
        </p:nvPicPr>
        <p:blipFill>
          <a:blip r:embed="rId2" cstate="print"/>
          <a:stretch>
            <a:fillRect/>
          </a:stretch>
        </p:blipFill>
        <p:spPr>
          <a:xfrm>
            <a:off x="1828602" y="1935163"/>
            <a:ext cx="5486796" cy="4389437"/>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hr-HR" dirty="0" err="1"/>
              <a:t>eLektire</a:t>
            </a:r>
            <a:r>
              <a:rPr lang="hr-HR" dirty="0"/>
              <a:t> - kako pristupiti stranici?</a:t>
            </a:r>
          </a:p>
        </p:txBody>
      </p:sp>
      <p:sp>
        <p:nvSpPr>
          <p:cNvPr id="3" name="Content Placeholder 2"/>
          <p:cNvSpPr>
            <a:spLocks noGrp="1"/>
          </p:cNvSpPr>
          <p:nvPr>
            <p:ph idx="1"/>
          </p:nvPr>
        </p:nvSpPr>
        <p:spPr>
          <a:xfrm>
            <a:off x="457200" y="1052736"/>
            <a:ext cx="8229600" cy="5073427"/>
          </a:xfrm>
        </p:spPr>
        <p:txBody>
          <a:bodyPr>
            <a:normAutofit/>
          </a:bodyPr>
          <a:lstStyle/>
          <a:p>
            <a:pPr>
              <a:buNone/>
            </a:pPr>
            <a:r>
              <a:rPr lang="hr-HR" sz="2000" dirty="0"/>
              <a:t>Opet upišemo svoj školski e-mail i zaporku.</a:t>
            </a:r>
          </a:p>
        </p:txBody>
      </p:sp>
      <p:pic>
        <p:nvPicPr>
          <p:cNvPr id="4" name="Picture 3" descr="E lektire6.png"/>
          <p:cNvPicPr>
            <a:picLocks noChangeAspect="1"/>
          </p:cNvPicPr>
          <p:nvPr/>
        </p:nvPicPr>
        <p:blipFill>
          <a:blip r:embed="rId2" cstate="print"/>
          <a:stretch>
            <a:fillRect/>
          </a:stretch>
        </p:blipFill>
        <p:spPr>
          <a:xfrm>
            <a:off x="0" y="1484784"/>
            <a:ext cx="9144000" cy="537321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hr-HR" dirty="0" err="1"/>
              <a:t>eLektire</a:t>
            </a:r>
            <a:r>
              <a:rPr lang="hr-HR" dirty="0"/>
              <a:t> - kako pristupiti stranici?</a:t>
            </a:r>
          </a:p>
        </p:txBody>
      </p:sp>
      <p:pic>
        <p:nvPicPr>
          <p:cNvPr id="4" name="Content Placeholder 3" descr="E lektire7.png"/>
          <p:cNvPicPr>
            <a:picLocks noGrp="1" noChangeAspect="1"/>
          </p:cNvPicPr>
          <p:nvPr>
            <p:ph idx="1"/>
          </p:nvPr>
        </p:nvPicPr>
        <p:blipFill>
          <a:blip r:embed="rId2" cstate="print"/>
          <a:stretch>
            <a:fillRect/>
          </a:stretch>
        </p:blipFill>
        <p:spPr>
          <a:xfrm>
            <a:off x="0" y="1124744"/>
            <a:ext cx="9144000" cy="573325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903" y="0"/>
            <a:ext cx="8229600" cy="1143000"/>
          </a:xfrm>
        </p:spPr>
        <p:txBody>
          <a:bodyPr/>
          <a:lstStyle/>
          <a:p>
            <a:r>
              <a:rPr lang="hr-HR" dirty="0"/>
              <a:t>O projektu </a:t>
            </a:r>
            <a:r>
              <a:rPr lang="hr-HR" dirty="0" err="1"/>
              <a:t>eLektire</a:t>
            </a:r>
            <a:endParaRPr lang="hr-HR" dirty="0"/>
          </a:p>
        </p:txBody>
      </p:sp>
      <p:sp>
        <p:nvSpPr>
          <p:cNvPr id="3" name="Content Placeholder 2"/>
          <p:cNvSpPr>
            <a:spLocks noGrp="1"/>
          </p:cNvSpPr>
          <p:nvPr>
            <p:ph idx="1"/>
          </p:nvPr>
        </p:nvSpPr>
        <p:spPr>
          <a:xfrm>
            <a:off x="107504" y="1120160"/>
            <a:ext cx="8229600" cy="4248472"/>
          </a:xfrm>
        </p:spPr>
        <p:txBody>
          <a:bodyPr>
            <a:normAutofit fontScale="25000" lnSpcReduction="20000"/>
          </a:bodyPr>
          <a:lstStyle/>
          <a:p>
            <a:pPr>
              <a:buNone/>
            </a:pPr>
            <a:r>
              <a:rPr lang="hr-HR" sz="9600" dirty="0">
                <a:cs typeface="Arial" pitchFamily="34" charset="0"/>
              </a:rPr>
              <a:t>        </a:t>
            </a:r>
            <a:r>
              <a:rPr lang="hr-HR" sz="8000" dirty="0">
                <a:cs typeface="Arial" pitchFamily="34" charset="0"/>
              </a:rPr>
              <a:t>Na inicijativu i uz potporu Ministarstva obrazovanja i znanosti, a u realizaciji "</a:t>
            </a:r>
            <a:r>
              <a:rPr lang="hr-HR" sz="8000" dirty="0" err="1">
                <a:cs typeface="Arial" pitchFamily="34" charset="0"/>
              </a:rPr>
              <a:t>Bulaja</a:t>
            </a:r>
            <a:r>
              <a:rPr lang="hr-HR" sz="8000" dirty="0">
                <a:cs typeface="Arial" pitchFamily="34" charset="0"/>
              </a:rPr>
              <a:t> naklade" i Hrvatske akademske i istraživačke mreže CARNET, na  stranicama </a:t>
            </a:r>
            <a:r>
              <a:rPr lang="hr-HR" sz="8000" dirty="0" err="1">
                <a:cs typeface="Arial" pitchFamily="34" charset="0"/>
              </a:rPr>
              <a:t>eLektire</a:t>
            </a:r>
            <a:r>
              <a:rPr lang="hr-HR" sz="8000" dirty="0">
                <a:cs typeface="Arial" pitchFamily="34" charset="0"/>
              </a:rPr>
              <a:t> objavljuju se cjelovita djela hrvatskih i stranih pisaca s popisa obvezne školske lektire i šire.</a:t>
            </a:r>
          </a:p>
          <a:p>
            <a:pPr>
              <a:buNone/>
            </a:pPr>
            <a:r>
              <a:rPr lang="hr-HR" sz="8000" dirty="0">
                <a:cs typeface="Arial" pitchFamily="34" charset="0"/>
              </a:rPr>
              <a:t>        Knjige su besplatno dostupne učenicima i studentima, te njihovim nastavnicima i profesorima.</a:t>
            </a:r>
          </a:p>
          <a:p>
            <a:pPr>
              <a:buNone/>
            </a:pPr>
            <a:r>
              <a:rPr lang="hr-HR" sz="8000" dirty="0">
                <a:cs typeface="Arial" pitchFamily="34" charset="0"/>
              </a:rPr>
              <a:t>        U prvoj fazi projekta objavljeno je oko 200 knjiga, te obilje multimedijskih sadržaja kao što su zvučni zapisi i video materijali. Cilj projekta je da na Webu budu dostupne SVE osnovnoškolske i srednjoškolske lektire - ukupno preko tisuću naslova!</a:t>
            </a:r>
          </a:p>
          <a:p>
            <a:pPr>
              <a:buNone/>
            </a:pPr>
            <a:r>
              <a:rPr lang="hr-HR" sz="8000" dirty="0">
                <a:cs typeface="Arial" pitchFamily="34" charset="0"/>
              </a:rPr>
              <a:t> </a:t>
            </a:r>
          </a:p>
          <a:p>
            <a:pPr>
              <a:buNone/>
            </a:pPr>
            <a:r>
              <a:rPr lang="hr-HR" sz="8000" dirty="0">
                <a:cs typeface="Arial" pitchFamily="34" charset="0"/>
              </a:rPr>
              <a:t>        Sve je pripremljeno prema uobičajenim standardima za objavljivanje </a:t>
            </a:r>
            <a:r>
              <a:rPr lang="hr-HR" sz="8000" dirty="0" err="1">
                <a:cs typeface="Arial" pitchFamily="34" charset="0"/>
              </a:rPr>
              <a:t>lektirnih</a:t>
            </a:r>
            <a:r>
              <a:rPr lang="hr-HR" sz="8000" dirty="0">
                <a:cs typeface="Arial" pitchFamily="34" charset="0"/>
              </a:rPr>
              <a:t> izdanja, te popraćeno odgovarajućim "kritičkim aparatom" - dodatnim sadržajima poput bilješki o piscu i djelu, napomenama i objašnjenjima, rječnicima manje poznatih riječi, raznim zanimljivostima, ali i novim slikovnim materijalima, zvučnim zapisima, te videom i drugim multimedijskim sadržajima.</a:t>
            </a:r>
          </a:p>
          <a:p>
            <a:pPr>
              <a:buNone/>
            </a:pPr>
            <a:r>
              <a:rPr lang="hr-HR" sz="8000" dirty="0">
                <a:cs typeface="Arial" pitchFamily="34" charset="0"/>
              </a:rPr>
              <a:t>        Glavni urednik projekta je Zvonimir </a:t>
            </a:r>
            <a:r>
              <a:rPr lang="hr-HR" sz="8000" dirty="0" err="1">
                <a:cs typeface="Arial" pitchFamily="34" charset="0"/>
              </a:rPr>
              <a:t>Bulaja</a:t>
            </a:r>
            <a:r>
              <a:rPr lang="hr-HR" sz="8000" dirty="0">
                <a:cs typeface="Arial" pitchFamily="34" charset="0"/>
              </a:rPr>
              <a:t>, dok CARNET osigurava tehničku podršku i prostor.</a:t>
            </a:r>
          </a:p>
          <a:p>
            <a:pPr>
              <a:buNone/>
            </a:pPr>
            <a:r>
              <a:rPr lang="hr-HR" sz="8000" dirty="0">
                <a:latin typeface="Arial" pitchFamily="34" charset="0"/>
                <a:cs typeface="Arial" pitchFamily="34" charset="0"/>
              </a:rPr>
              <a:t> </a:t>
            </a:r>
          </a:p>
          <a:p>
            <a:pPr>
              <a:buNone/>
            </a:pPr>
            <a:endParaRPr lang="hr-H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hr-HR" dirty="0" err="1"/>
              <a:t>eLektire</a:t>
            </a:r>
            <a:r>
              <a:rPr lang="hr-HR" dirty="0"/>
              <a:t> - kako pristupiti stranici?</a:t>
            </a:r>
          </a:p>
        </p:txBody>
      </p:sp>
      <p:sp>
        <p:nvSpPr>
          <p:cNvPr id="3" name="Content Placeholder 2"/>
          <p:cNvSpPr>
            <a:spLocks noGrp="1"/>
          </p:cNvSpPr>
          <p:nvPr>
            <p:ph idx="1"/>
          </p:nvPr>
        </p:nvSpPr>
        <p:spPr>
          <a:xfrm>
            <a:off x="457200" y="1052736"/>
            <a:ext cx="8229600" cy="5073427"/>
          </a:xfrm>
        </p:spPr>
        <p:txBody>
          <a:bodyPr>
            <a:normAutofit/>
          </a:bodyPr>
          <a:lstStyle/>
          <a:p>
            <a:pPr>
              <a:buNone/>
            </a:pPr>
            <a:r>
              <a:rPr lang="hr-HR" sz="2000" dirty="0"/>
              <a:t>Otvara se stranica s izbornikom.</a:t>
            </a:r>
          </a:p>
        </p:txBody>
      </p:sp>
      <p:pic>
        <p:nvPicPr>
          <p:cNvPr id="4" name="Picture 3" descr="E lektire8.png"/>
          <p:cNvPicPr>
            <a:picLocks noChangeAspect="1"/>
          </p:cNvPicPr>
          <p:nvPr/>
        </p:nvPicPr>
        <p:blipFill>
          <a:blip r:embed="rId2" cstate="print"/>
          <a:stretch>
            <a:fillRect/>
          </a:stretch>
        </p:blipFill>
        <p:spPr>
          <a:xfrm>
            <a:off x="0" y="1412776"/>
            <a:ext cx="9144000" cy="544522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hr-HR" dirty="0" err="1"/>
              <a:t>eLektire</a:t>
            </a:r>
            <a:r>
              <a:rPr lang="hr-HR" dirty="0"/>
              <a:t> – sadržaji stranice</a:t>
            </a:r>
          </a:p>
        </p:txBody>
      </p:sp>
      <p:sp>
        <p:nvSpPr>
          <p:cNvPr id="3" name="Content Placeholder 2"/>
          <p:cNvSpPr>
            <a:spLocks noGrp="1"/>
          </p:cNvSpPr>
          <p:nvPr>
            <p:ph idx="1"/>
          </p:nvPr>
        </p:nvSpPr>
        <p:spPr>
          <a:xfrm>
            <a:off x="457200" y="1052736"/>
            <a:ext cx="8229600" cy="5073427"/>
          </a:xfrm>
        </p:spPr>
        <p:txBody>
          <a:bodyPr>
            <a:normAutofit/>
          </a:bodyPr>
          <a:lstStyle/>
          <a:p>
            <a:pPr>
              <a:buNone/>
            </a:pPr>
            <a:r>
              <a:rPr lang="hr-HR" sz="2000" dirty="0"/>
              <a:t>Kliknemo na DJELA. Otvara se izbornik: POPIS DJELA – ABECEDNI, POPIS DJELA – KRONOLOŠKI, POPIS DJELA – OSNOVNA ŠKOLA, POPIS DJELA – SREDNJA ŠKOLA.</a:t>
            </a:r>
          </a:p>
        </p:txBody>
      </p:sp>
      <p:pic>
        <p:nvPicPr>
          <p:cNvPr id="4" name="Picture 3" descr="E lektire9.png"/>
          <p:cNvPicPr>
            <a:picLocks noChangeAspect="1"/>
          </p:cNvPicPr>
          <p:nvPr/>
        </p:nvPicPr>
        <p:blipFill>
          <a:blip r:embed="rId2" cstate="print"/>
          <a:stretch>
            <a:fillRect/>
          </a:stretch>
        </p:blipFill>
        <p:spPr>
          <a:xfrm>
            <a:off x="0" y="1988840"/>
            <a:ext cx="9144000" cy="486916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hr-HR" dirty="0" err="1"/>
              <a:t>eLektire</a:t>
            </a:r>
            <a:r>
              <a:rPr lang="hr-HR" dirty="0"/>
              <a:t> – sadržaji stranice</a:t>
            </a:r>
          </a:p>
        </p:txBody>
      </p:sp>
      <p:sp>
        <p:nvSpPr>
          <p:cNvPr id="3" name="Content Placeholder 2"/>
          <p:cNvSpPr>
            <a:spLocks noGrp="1"/>
          </p:cNvSpPr>
          <p:nvPr>
            <p:ph idx="1"/>
          </p:nvPr>
        </p:nvSpPr>
        <p:spPr>
          <a:xfrm>
            <a:off x="457200" y="980728"/>
            <a:ext cx="8229600" cy="5145435"/>
          </a:xfrm>
        </p:spPr>
        <p:txBody>
          <a:bodyPr>
            <a:normAutofit/>
          </a:bodyPr>
          <a:lstStyle/>
          <a:p>
            <a:pPr>
              <a:buNone/>
            </a:pPr>
            <a:r>
              <a:rPr lang="hr-HR" sz="2000" dirty="0"/>
              <a:t>Kliknemo na POPIS DJELA – OSNOVNA ŠKOLA </a:t>
            </a:r>
          </a:p>
        </p:txBody>
      </p:sp>
      <p:pic>
        <p:nvPicPr>
          <p:cNvPr id="4" name="Picture 3" descr="E lektire10.png"/>
          <p:cNvPicPr>
            <a:picLocks noChangeAspect="1"/>
          </p:cNvPicPr>
          <p:nvPr/>
        </p:nvPicPr>
        <p:blipFill>
          <a:blip r:embed="rId2" cstate="print"/>
          <a:stretch>
            <a:fillRect/>
          </a:stretch>
        </p:blipFill>
        <p:spPr>
          <a:xfrm>
            <a:off x="0" y="1340768"/>
            <a:ext cx="9144000" cy="551723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hr-HR" dirty="0" err="1"/>
              <a:t>eLektire</a:t>
            </a:r>
            <a:r>
              <a:rPr lang="hr-HR" dirty="0"/>
              <a:t> – sadržaji stranice</a:t>
            </a:r>
          </a:p>
        </p:txBody>
      </p:sp>
      <p:sp>
        <p:nvSpPr>
          <p:cNvPr id="3" name="Content Placeholder 2"/>
          <p:cNvSpPr>
            <a:spLocks noGrp="1"/>
          </p:cNvSpPr>
          <p:nvPr>
            <p:ph idx="1"/>
          </p:nvPr>
        </p:nvSpPr>
        <p:spPr>
          <a:xfrm>
            <a:off x="457200" y="1052736"/>
            <a:ext cx="8229600" cy="5073427"/>
          </a:xfrm>
        </p:spPr>
        <p:txBody>
          <a:bodyPr>
            <a:normAutofit/>
          </a:bodyPr>
          <a:lstStyle/>
          <a:p>
            <a:pPr>
              <a:buNone/>
            </a:pPr>
            <a:r>
              <a:rPr lang="hr-HR" sz="2000" dirty="0"/>
              <a:t>Otvara se stranica na kojoj su lektire koje se mogu koristiti. Tu nisu sve lektire već samo one koje su tu mogle biti postavljene zbog autorskih prava. Popis se nalazi na sličicama 3, 4, 5, 6, 7  i 8.</a:t>
            </a:r>
          </a:p>
        </p:txBody>
      </p:sp>
      <p:pic>
        <p:nvPicPr>
          <p:cNvPr id="4" name="Picture 3" descr="E lektire11.png"/>
          <p:cNvPicPr>
            <a:picLocks noChangeAspect="1"/>
          </p:cNvPicPr>
          <p:nvPr/>
        </p:nvPicPr>
        <p:blipFill>
          <a:blip r:embed="rId2" cstate="print"/>
          <a:stretch>
            <a:fillRect/>
          </a:stretch>
        </p:blipFill>
        <p:spPr>
          <a:xfrm>
            <a:off x="0" y="2060848"/>
            <a:ext cx="9144000" cy="479715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hr-HR" dirty="0" err="1"/>
              <a:t>eLektire</a:t>
            </a:r>
            <a:r>
              <a:rPr lang="hr-HR" dirty="0"/>
              <a:t> – sadržaji stranice</a:t>
            </a:r>
          </a:p>
        </p:txBody>
      </p:sp>
      <p:pic>
        <p:nvPicPr>
          <p:cNvPr id="4" name="Content Placeholder 3" descr="E lektire12.png"/>
          <p:cNvPicPr>
            <a:picLocks noGrp="1" noChangeAspect="1"/>
          </p:cNvPicPr>
          <p:nvPr>
            <p:ph idx="1"/>
          </p:nvPr>
        </p:nvPicPr>
        <p:blipFill>
          <a:blip r:embed="rId2" cstate="print"/>
          <a:stretch>
            <a:fillRect/>
          </a:stretch>
        </p:blipFill>
        <p:spPr>
          <a:xfrm>
            <a:off x="0" y="1268760"/>
            <a:ext cx="9144000" cy="5589239"/>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hr-HR" dirty="0" err="1"/>
              <a:t>eLektire</a:t>
            </a:r>
            <a:r>
              <a:rPr lang="hr-HR" dirty="0"/>
              <a:t> – sadržaji stranice</a:t>
            </a:r>
          </a:p>
        </p:txBody>
      </p:sp>
      <p:sp>
        <p:nvSpPr>
          <p:cNvPr id="3" name="Content Placeholder 2"/>
          <p:cNvSpPr>
            <a:spLocks noGrp="1"/>
          </p:cNvSpPr>
          <p:nvPr>
            <p:ph idx="1"/>
          </p:nvPr>
        </p:nvSpPr>
        <p:spPr>
          <a:xfrm>
            <a:off x="457200" y="980728"/>
            <a:ext cx="8229600" cy="5145435"/>
          </a:xfrm>
        </p:spPr>
        <p:txBody>
          <a:bodyPr>
            <a:normAutofit/>
          </a:bodyPr>
          <a:lstStyle/>
          <a:p>
            <a:pPr>
              <a:buNone/>
            </a:pPr>
            <a:r>
              <a:rPr lang="hr-HR" sz="2000" dirty="0"/>
              <a:t>Odaberemo djelo koje nas zanima, </a:t>
            </a:r>
            <a:r>
              <a:rPr lang="hr-HR" sz="2000" dirty="0" err="1"/>
              <a:t>npr</a:t>
            </a:r>
            <a:r>
              <a:rPr lang="hr-HR" sz="2000" dirty="0"/>
              <a:t>. Družba Pere Kvržice.</a:t>
            </a:r>
          </a:p>
        </p:txBody>
      </p:sp>
      <p:pic>
        <p:nvPicPr>
          <p:cNvPr id="4" name="Picture 3" descr="E lektire13.png"/>
          <p:cNvPicPr>
            <a:picLocks noChangeAspect="1"/>
          </p:cNvPicPr>
          <p:nvPr/>
        </p:nvPicPr>
        <p:blipFill>
          <a:blip r:embed="rId2" cstate="print"/>
          <a:stretch>
            <a:fillRect/>
          </a:stretch>
        </p:blipFill>
        <p:spPr>
          <a:xfrm>
            <a:off x="0" y="1412776"/>
            <a:ext cx="9144000" cy="525658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hr-HR" dirty="0" err="1"/>
              <a:t>eLektire</a:t>
            </a:r>
            <a:r>
              <a:rPr lang="hr-HR" dirty="0"/>
              <a:t> – sadržaji stranice</a:t>
            </a:r>
          </a:p>
        </p:txBody>
      </p:sp>
      <p:sp>
        <p:nvSpPr>
          <p:cNvPr id="3" name="Content Placeholder 2"/>
          <p:cNvSpPr>
            <a:spLocks noGrp="1"/>
          </p:cNvSpPr>
          <p:nvPr>
            <p:ph idx="1"/>
          </p:nvPr>
        </p:nvSpPr>
        <p:spPr>
          <a:xfrm>
            <a:off x="457200" y="1052736"/>
            <a:ext cx="8229600" cy="5073427"/>
          </a:xfrm>
        </p:spPr>
        <p:txBody>
          <a:bodyPr>
            <a:normAutofit/>
          </a:bodyPr>
          <a:lstStyle/>
          <a:p>
            <a:pPr>
              <a:buNone/>
            </a:pPr>
            <a:r>
              <a:rPr lang="hr-HR" sz="2000" dirty="0"/>
              <a:t>Otvara se stranica na kojoj je djelo.</a:t>
            </a:r>
          </a:p>
        </p:txBody>
      </p:sp>
      <p:pic>
        <p:nvPicPr>
          <p:cNvPr id="4" name="Picture 3" descr="E lektire14.png"/>
          <p:cNvPicPr>
            <a:picLocks noChangeAspect="1"/>
          </p:cNvPicPr>
          <p:nvPr/>
        </p:nvPicPr>
        <p:blipFill>
          <a:blip r:embed="rId2" cstate="print"/>
          <a:stretch>
            <a:fillRect/>
          </a:stretch>
        </p:blipFill>
        <p:spPr>
          <a:xfrm>
            <a:off x="0" y="1412776"/>
            <a:ext cx="9144000" cy="544522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hr-HR" dirty="0" err="1"/>
              <a:t>eLektire</a:t>
            </a:r>
            <a:r>
              <a:rPr lang="hr-HR" dirty="0"/>
              <a:t> – sadržaji stranice</a:t>
            </a:r>
          </a:p>
        </p:txBody>
      </p:sp>
      <p:sp>
        <p:nvSpPr>
          <p:cNvPr id="3" name="Content Placeholder 2"/>
          <p:cNvSpPr>
            <a:spLocks noGrp="1"/>
          </p:cNvSpPr>
          <p:nvPr>
            <p:ph idx="1"/>
          </p:nvPr>
        </p:nvSpPr>
        <p:spPr>
          <a:xfrm>
            <a:off x="457200" y="980728"/>
            <a:ext cx="8229600" cy="5145435"/>
          </a:xfrm>
        </p:spPr>
        <p:txBody>
          <a:bodyPr>
            <a:normAutofit/>
          </a:bodyPr>
          <a:lstStyle/>
          <a:p>
            <a:pPr>
              <a:buNone/>
            </a:pPr>
            <a:r>
              <a:rPr lang="hr-HR" sz="2000" dirty="0"/>
              <a:t>Odabiremo u kojem formatu želimo čitati djelo.</a:t>
            </a:r>
          </a:p>
        </p:txBody>
      </p:sp>
      <p:pic>
        <p:nvPicPr>
          <p:cNvPr id="4" name="Picture 3" descr="E lektire15.png"/>
          <p:cNvPicPr>
            <a:picLocks noChangeAspect="1"/>
          </p:cNvPicPr>
          <p:nvPr/>
        </p:nvPicPr>
        <p:blipFill>
          <a:blip r:embed="rId2" cstate="print"/>
          <a:stretch>
            <a:fillRect/>
          </a:stretch>
        </p:blipFill>
        <p:spPr>
          <a:xfrm>
            <a:off x="0" y="1412775"/>
            <a:ext cx="9144000" cy="54452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hr-HR" dirty="0" err="1"/>
              <a:t>eLektire</a:t>
            </a:r>
            <a:r>
              <a:rPr lang="hr-HR" dirty="0"/>
              <a:t> – sadržaji stranice</a:t>
            </a:r>
          </a:p>
        </p:txBody>
      </p:sp>
      <p:sp>
        <p:nvSpPr>
          <p:cNvPr id="3" name="Content Placeholder 2"/>
          <p:cNvSpPr>
            <a:spLocks noGrp="1"/>
          </p:cNvSpPr>
          <p:nvPr>
            <p:ph idx="1"/>
          </p:nvPr>
        </p:nvSpPr>
        <p:spPr>
          <a:xfrm>
            <a:off x="457200" y="1052736"/>
            <a:ext cx="8229600" cy="5073427"/>
          </a:xfrm>
        </p:spPr>
        <p:txBody>
          <a:bodyPr>
            <a:normAutofit/>
          </a:bodyPr>
          <a:lstStyle/>
          <a:p>
            <a:pPr>
              <a:buNone/>
            </a:pPr>
            <a:r>
              <a:rPr lang="hr-HR" sz="2000" dirty="0"/>
              <a:t>Osim djela, imamo i pomoć nakon pročitanog djela. To su: metodički instrumentarij, poticaji za daljnji rad, literarni kviz i rječnik.</a:t>
            </a:r>
          </a:p>
        </p:txBody>
      </p:sp>
      <p:pic>
        <p:nvPicPr>
          <p:cNvPr id="4" name="Picture 3" descr="Metodički web.png"/>
          <p:cNvPicPr>
            <a:picLocks noChangeAspect="1"/>
          </p:cNvPicPr>
          <p:nvPr/>
        </p:nvPicPr>
        <p:blipFill>
          <a:blip r:embed="rId2" cstate="print"/>
          <a:stretch>
            <a:fillRect/>
          </a:stretch>
        </p:blipFill>
        <p:spPr>
          <a:xfrm>
            <a:off x="0" y="1772815"/>
            <a:ext cx="9144000" cy="508518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hr-HR" dirty="0" err="1"/>
              <a:t>eLektire</a:t>
            </a:r>
            <a:r>
              <a:rPr lang="hr-HR" dirty="0"/>
              <a:t> – sadržaji stranice</a:t>
            </a:r>
          </a:p>
        </p:txBody>
      </p:sp>
      <p:sp>
        <p:nvSpPr>
          <p:cNvPr id="3" name="Content Placeholder 2"/>
          <p:cNvSpPr>
            <a:spLocks noGrp="1"/>
          </p:cNvSpPr>
          <p:nvPr>
            <p:ph idx="1"/>
          </p:nvPr>
        </p:nvSpPr>
        <p:spPr>
          <a:xfrm>
            <a:off x="457200" y="980728"/>
            <a:ext cx="8229600" cy="5145435"/>
          </a:xfrm>
        </p:spPr>
        <p:txBody>
          <a:bodyPr>
            <a:normAutofit/>
          </a:bodyPr>
          <a:lstStyle/>
          <a:p>
            <a:pPr>
              <a:buNone/>
            </a:pPr>
            <a:r>
              <a:rPr lang="hr-HR" sz="2000" dirty="0"/>
              <a:t>Ovako izgleda metodički instrumentarij.</a:t>
            </a:r>
          </a:p>
        </p:txBody>
      </p:sp>
      <p:pic>
        <p:nvPicPr>
          <p:cNvPr id="4" name="Picture 3" descr="Metodički web1.png"/>
          <p:cNvPicPr>
            <a:picLocks noChangeAspect="1"/>
          </p:cNvPicPr>
          <p:nvPr/>
        </p:nvPicPr>
        <p:blipFill>
          <a:blip r:embed="rId2" cstate="print"/>
          <a:stretch>
            <a:fillRect/>
          </a:stretch>
        </p:blipFill>
        <p:spPr>
          <a:xfrm>
            <a:off x="0" y="1340768"/>
            <a:ext cx="9144000" cy="55172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Što možemo naći na stranicama </a:t>
            </a:r>
            <a:r>
              <a:rPr lang="hr-HR" dirty="0" err="1"/>
              <a:t>eLektire</a:t>
            </a:r>
            <a:r>
              <a:rPr lang="hr-HR" dirty="0"/>
              <a:t>?</a:t>
            </a:r>
          </a:p>
        </p:txBody>
      </p:sp>
      <p:sp>
        <p:nvSpPr>
          <p:cNvPr id="3" name="Content Placeholder 2"/>
          <p:cNvSpPr>
            <a:spLocks noGrp="1"/>
          </p:cNvSpPr>
          <p:nvPr>
            <p:ph idx="1"/>
          </p:nvPr>
        </p:nvSpPr>
        <p:spPr/>
        <p:txBody>
          <a:bodyPr>
            <a:normAutofit fontScale="92500" lnSpcReduction="20000"/>
          </a:bodyPr>
          <a:lstStyle/>
          <a:p>
            <a:pPr>
              <a:buNone/>
            </a:pPr>
            <a:r>
              <a:rPr lang="hr-HR" dirty="0"/>
              <a:t>    </a:t>
            </a:r>
            <a:r>
              <a:rPr lang="hr-HR" sz="2400" b="1" dirty="0"/>
              <a:t>Lektire su podijeljene po razredima. Taj je popis napravljen prije obrazovne reforme. Sada je lektira u ciklusima. Zato će neke lektire biti u krivom razredu. </a:t>
            </a:r>
          </a:p>
          <a:p>
            <a:pPr>
              <a:buNone/>
            </a:pPr>
            <a:r>
              <a:rPr lang="hr-HR" sz="2400" dirty="0"/>
              <a:t>1. razred </a:t>
            </a:r>
          </a:p>
          <a:p>
            <a:pPr>
              <a:buNone/>
            </a:pPr>
            <a:r>
              <a:rPr lang="hr-HR" sz="2400" dirty="0"/>
              <a:t> </a:t>
            </a:r>
            <a:r>
              <a:rPr lang="hr-HR" sz="2400" dirty="0" err="1"/>
              <a:t>Jacob</a:t>
            </a:r>
            <a:r>
              <a:rPr lang="hr-HR" sz="2400" dirty="0"/>
              <a:t> i </a:t>
            </a:r>
            <a:r>
              <a:rPr lang="hr-HR" sz="2400" dirty="0" err="1"/>
              <a:t>Wilhelm</a:t>
            </a:r>
            <a:r>
              <a:rPr lang="hr-HR" sz="2400" dirty="0"/>
              <a:t> </a:t>
            </a:r>
            <a:r>
              <a:rPr lang="hr-HR" sz="2400" dirty="0" err="1"/>
              <a:t>Grimm</a:t>
            </a:r>
            <a:r>
              <a:rPr lang="hr-HR" sz="2400" dirty="0"/>
              <a:t>: Bajke </a:t>
            </a:r>
          </a:p>
          <a:p>
            <a:pPr>
              <a:buNone/>
            </a:pPr>
            <a:r>
              <a:rPr lang="hr-HR" sz="2400" dirty="0"/>
              <a:t> </a:t>
            </a:r>
            <a:r>
              <a:rPr lang="hr-HR" sz="2400" dirty="0" err="1"/>
              <a:t>Grigor</a:t>
            </a:r>
            <a:r>
              <a:rPr lang="hr-HR" sz="2400" dirty="0"/>
              <a:t> Vitez: A zašto ne bi…</a:t>
            </a:r>
          </a:p>
          <a:p>
            <a:pPr>
              <a:buNone/>
            </a:pPr>
            <a:endParaRPr lang="hr-HR" dirty="0"/>
          </a:p>
          <a:p>
            <a:pPr>
              <a:buNone/>
            </a:pPr>
            <a:r>
              <a:rPr lang="hr-HR" sz="2400" dirty="0"/>
              <a:t>2. razred</a:t>
            </a:r>
          </a:p>
          <a:p>
            <a:pPr>
              <a:buNone/>
            </a:pPr>
            <a:r>
              <a:rPr lang="hr-HR" sz="2400" dirty="0" err="1"/>
              <a:t>Hans</a:t>
            </a:r>
            <a:r>
              <a:rPr lang="hr-HR" sz="2400" dirty="0"/>
              <a:t> Christian Andersen: Bajke</a:t>
            </a:r>
          </a:p>
          <a:p>
            <a:pPr>
              <a:buNone/>
            </a:pPr>
            <a:r>
              <a:rPr lang="hr-HR" sz="2400" dirty="0" err="1"/>
              <a:t>Carlo</a:t>
            </a:r>
            <a:r>
              <a:rPr lang="hr-HR" sz="2400" dirty="0"/>
              <a:t> </a:t>
            </a:r>
            <a:r>
              <a:rPr lang="hr-HR" sz="2400" dirty="0" err="1"/>
              <a:t>Collodi</a:t>
            </a:r>
            <a:r>
              <a:rPr lang="hr-HR" sz="2400" dirty="0"/>
              <a:t>: </a:t>
            </a:r>
            <a:r>
              <a:rPr lang="hr-HR" sz="2400" dirty="0" err="1"/>
              <a:t>Pinocchiove</a:t>
            </a:r>
            <a:r>
              <a:rPr lang="hr-HR" sz="2400" dirty="0"/>
              <a:t> pustolovine</a:t>
            </a:r>
          </a:p>
          <a:p>
            <a:pPr>
              <a:buNone/>
            </a:pPr>
            <a:r>
              <a:rPr lang="hr-HR" sz="2400" dirty="0" err="1"/>
              <a:t>Karel</a:t>
            </a:r>
            <a:r>
              <a:rPr lang="hr-HR" sz="2400" dirty="0"/>
              <a:t> </a:t>
            </a:r>
            <a:r>
              <a:rPr lang="hr-HR" sz="2400" dirty="0" err="1"/>
              <a:t>Čapek</a:t>
            </a:r>
            <a:r>
              <a:rPr lang="hr-HR" sz="2400" dirty="0"/>
              <a:t>: Poštarska bajka</a:t>
            </a:r>
          </a:p>
          <a:p>
            <a:pPr>
              <a:buNone/>
            </a:pPr>
            <a:r>
              <a:rPr lang="hr-HR"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hr-HR" dirty="0" err="1"/>
              <a:t>eLektire</a:t>
            </a:r>
            <a:r>
              <a:rPr lang="hr-HR" dirty="0"/>
              <a:t> – sadržaji stranice</a:t>
            </a:r>
          </a:p>
        </p:txBody>
      </p:sp>
      <p:pic>
        <p:nvPicPr>
          <p:cNvPr id="5" name="Content Placeholder 4" descr="Medočiki web2.png"/>
          <p:cNvPicPr>
            <a:picLocks noGrp="1" noChangeAspect="1"/>
          </p:cNvPicPr>
          <p:nvPr>
            <p:ph idx="1"/>
          </p:nvPr>
        </p:nvPicPr>
        <p:blipFill>
          <a:blip r:embed="rId2" cstate="print"/>
          <a:stretch>
            <a:fillRect/>
          </a:stretch>
        </p:blipFill>
        <p:spPr>
          <a:xfrm>
            <a:off x="0" y="1124744"/>
            <a:ext cx="9143999" cy="5733255"/>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hr-HR" dirty="0" err="1"/>
              <a:t>eLektire</a:t>
            </a:r>
            <a:r>
              <a:rPr lang="hr-HR" dirty="0"/>
              <a:t> – sadržaji stranice</a:t>
            </a:r>
          </a:p>
        </p:txBody>
      </p:sp>
      <p:sp>
        <p:nvSpPr>
          <p:cNvPr id="3" name="Content Placeholder 2"/>
          <p:cNvSpPr>
            <a:spLocks noGrp="1"/>
          </p:cNvSpPr>
          <p:nvPr>
            <p:ph idx="1"/>
          </p:nvPr>
        </p:nvSpPr>
        <p:spPr>
          <a:xfrm>
            <a:off x="457200" y="1124744"/>
            <a:ext cx="8229600" cy="5001419"/>
          </a:xfrm>
        </p:spPr>
        <p:txBody>
          <a:bodyPr>
            <a:normAutofit/>
          </a:bodyPr>
          <a:lstStyle/>
          <a:p>
            <a:pPr>
              <a:buNone/>
            </a:pPr>
            <a:r>
              <a:rPr lang="hr-HR" sz="2000" dirty="0"/>
              <a:t>Možemo igrati i kviz.</a:t>
            </a:r>
          </a:p>
        </p:txBody>
      </p:sp>
      <p:pic>
        <p:nvPicPr>
          <p:cNvPr id="4" name="Picture 3" descr="Web literarni kviz.png"/>
          <p:cNvPicPr>
            <a:picLocks noChangeAspect="1"/>
          </p:cNvPicPr>
          <p:nvPr/>
        </p:nvPicPr>
        <p:blipFill>
          <a:blip r:embed="rId2" cstate="print"/>
          <a:stretch>
            <a:fillRect/>
          </a:stretch>
        </p:blipFill>
        <p:spPr>
          <a:xfrm>
            <a:off x="0" y="858504"/>
            <a:ext cx="9144000" cy="599949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hr-HR" dirty="0" err="1"/>
              <a:t>eLektire</a:t>
            </a:r>
            <a:r>
              <a:rPr lang="hr-HR" dirty="0"/>
              <a:t> – sadržaji stranice</a:t>
            </a:r>
          </a:p>
        </p:txBody>
      </p:sp>
      <p:pic>
        <p:nvPicPr>
          <p:cNvPr id="4" name="Content Placeholder 3" descr="Web kviz.png"/>
          <p:cNvPicPr>
            <a:picLocks noGrp="1" noChangeAspect="1"/>
          </p:cNvPicPr>
          <p:nvPr>
            <p:ph idx="1"/>
          </p:nvPr>
        </p:nvPicPr>
        <p:blipFill>
          <a:blip r:embed="rId2" cstate="print"/>
          <a:stretch>
            <a:fillRect/>
          </a:stretch>
        </p:blipFill>
        <p:spPr>
          <a:xfrm>
            <a:off x="0" y="1268760"/>
            <a:ext cx="9143999" cy="5589239"/>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hr-HR" dirty="0" err="1"/>
              <a:t>eLektire</a:t>
            </a:r>
            <a:r>
              <a:rPr lang="hr-HR" dirty="0"/>
              <a:t> – sadržaji stranice</a:t>
            </a:r>
          </a:p>
        </p:txBody>
      </p:sp>
      <p:sp>
        <p:nvSpPr>
          <p:cNvPr id="3" name="Content Placeholder 2"/>
          <p:cNvSpPr>
            <a:spLocks noGrp="1"/>
          </p:cNvSpPr>
          <p:nvPr>
            <p:ph idx="1"/>
          </p:nvPr>
        </p:nvSpPr>
        <p:spPr>
          <a:xfrm>
            <a:off x="457200" y="1124744"/>
            <a:ext cx="8229600" cy="5001419"/>
          </a:xfrm>
        </p:spPr>
        <p:txBody>
          <a:bodyPr>
            <a:normAutofit/>
          </a:bodyPr>
          <a:lstStyle/>
          <a:p>
            <a:pPr>
              <a:buNone/>
            </a:pPr>
            <a:r>
              <a:rPr lang="hr-HR" sz="2000" dirty="0"/>
              <a:t>A sad o formatima u kojima možemo preuzeti lektire (PDF).</a:t>
            </a:r>
          </a:p>
          <a:p>
            <a:pPr>
              <a:buNone/>
            </a:pPr>
            <a:endParaRPr lang="hr-HR" sz="2000" dirty="0"/>
          </a:p>
        </p:txBody>
      </p:sp>
      <p:pic>
        <p:nvPicPr>
          <p:cNvPr id="4" name="Picture 3" descr="Web pdf.png"/>
          <p:cNvPicPr>
            <a:picLocks noChangeAspect="1"/>
          </p:cNvPicPr>
          <p:nvPr/>
        </p:nvPicPr>
        <p:blipFill>
          <a:blip r:embed="rId2" cstate="print"/>
          <a:stretch>
            <a:fillRect/>
          </a:stretch>
        </p:blipFill>
        <p:spPr>
          <a:xfrm>
            <a:off x="0" y="1556792"/>
            <a:ext cx="9144000" cy="530120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hr-HR" dirty="0" err="1"/>
              <a:t>eLektire</a:t>
            </a:r>
            <a:r>
              <a:rPr lang="hr-HR" dirty="0"/>
              <a:t> – sadržaji stranice</a:t>
            </a:r>
          </a:p>
        </p:txBody>
      </p:sp>
      <p:pic>
        <p:nvPicPr>
          <p:cNvPr id="4" name="Content Placeholder 3" descr="Web pdf1.png"/>
          <p:cNvPicPr>
            <a:picLocks noGrp="1" noChangeAspect="1"/>
          </p:cNvPicPr>
          <p:nvPr>
            <p:ph idx="1"/>
          </p:nvPr>
        </p:nvPicPr>
        <p:blipFill>
          <a:blip r:embed="rId2" cstate="print"/>
          <a:stretch>
            <a:fillRect/>
          </a:stretch>
        </p:blipFill>
        <p:spPr>
          <a:xfrm>
            <a:off x="0" y="1196752"/>
            <a:ext cx="9143999" cy="5661247"/>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hr-HR" dirty="0" err="1"/>
              <a:t>eLektire</a:t>
            </a:r>
            <a:r>
              <a:rPr lang="hr-HR" dirty="0"/>
              <a:t> – sadržaji stranice</a:t>
            </a:r>
          </a:p>
        </p:txBody>
      </p:sp>
      <p:pic>
        <p:nvPicPr>
          <p:cNvPr id="4" name="Content Placeholder 3" descr="Web pdf2.png"/>
          <p:cNvPicPr>
            <a:picLocks noGrp="1" noChangeAspect="1"/>
          </p:cNvPicPr>
          <p:nvPr>
            <p:ph idx="1"/>
          </p:nvPr>
        </p:nvPicPr>
        <p:blipFill>
          <a:blip r:embed="rId2" cstate="print"/>
          <a:stretch>
            <a:fillRect/>
          </a:stretch>
        </p:blipFill>
        <p:spPr>
          <a:xfrm>
            <a:off x="0" y="1124744"/>
            <a:ext cx="9143999" cy="5733255"/>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hr-HR" dirty="0" err="1"/>
              <a:t>eLektire</a:t>
            </a:r>
            <a:r>
              <a:rPr lang="hr-HR" dirty="0"/>
              <a:t> – sadržaji stranice</a:t>
            </a:r>
          </a:p>
        </p:txBody>
      </p:sp>
      <p:sp>
        <p:nvSpPr>
          <p:cNvPr id="3" name="Content Placeholder 2"/>
          <p:cNvSpPr>
            <a:spLocks noGrp="1"/>
          </p:cNvSpPr>
          <p:nvPr>
            <p:ph idx="1"/>
          </p:nvPr>
        </p:nvSpPr>
        <p:spPr>
          <a:xfrm>
            <a:off x="457200" y="1052736"/>
            <a:ext cx="8229600" cy="5073427"/>
          </a:xfrm>
        </p:spPr>
        <p:txBody>
          <a:bodyPr>
            <a:normAutofit/>
          </a:bodyPr>
          <a:lstStyle/>
          <a:p>
            <a:pPr>
              <a:buNone/>
            </a:pPr>
            <a:r>
              <a:rPr lang="hr-HR" sz="2000" dirty="0"/>
              <a:t>Nakon pročitanog djela možemo pogledati još i poticaje gdje ćete dobiti još neke podatke.</a:t>
            </a:r>
          </a:p>
        </p:txBody>
      </p:sp>
      <p:pic>
        <p:nvPicPr>
          <p:cNvPr id="4" name="Picture 3" descr="Web poticaji.png"/>
          <p:cNvPicPr>
            <a:picLocks noChangeAspect="1"/>
          </p:cNvPicPr>
          <p:nvPr/>
        </p:nvPicPr>
        <p:blipFill>
          <a:blip r:embed="rId2" cstate="print"/>
          <a:stretch>
            <a:fillRect/>
          </a:stretch>
        </p:blipFill>
        <p:spPr>
          <a:xfrm>
            <a:off x="0" y="1700808"/>
            <a:ext cx="9144000" cy="515719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hr-HR" dirty="0" err="1"/>
              <a:t>eLektire</a:t>
            </a:r>
            <a:r>
              <a:rPr lang="hr-HR" dirty="0"/>
              <a:t> – sadržaji stranice</a:t>
            </a:r>
          </a:p>
        </p:txBody>
      </p:sp>
      <p:pic>
        <p:nvPicPr>
          <p:cNvPr id="4" name="Content Placeholder 3" descr="web poticaji1.png"/>
          <p:cNvPicPr>
            <a:picLocks noGrp="1" noChangeAspect="1"/>
          </p:cNvPicPr>
          <p:nvPr>
            <p:ph idx="1"/>
          </p:nvPr>
        </p:nvPicPr>
        <p:blipFill>
          <a:blip r:embed="rId2" cstate="print"/>
          <a:stretch>
            <a:fillRect/>
          </a:stretch>
        </p:blipFill>
        <p:spPr>
          <a:xfrm>
            <a:off x="0" y="1124744"/>
            <a:ext cx="9143999" cy="5733255"/>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hr-HR" dirty="0" err="1"/>
              <a:t>eLektire</a:t>
            </a:r>
            <a:r>
              <a:rPr lang="hr-HR" dirty="0"/>
              <a:t> – sadržaji stranice</a:t>
            </a:r>
          </a:p>
        </p:txBody>
      </p:sp>
      <p:pic>
        <p:nvPicPr>
          <p:cNvPr id="4" name="Content Placeholder 3" descr="Web poticaji2.png"/>
          <p:cNvPicPr>
            <a:picLocks noGrp="1" noChangeAspect="1"/>
          </p:cNvPicPr>
          <p:nvPr>
            <p:ph idx="1"/>
          </p:nvPr>
        </p:nvPicPr>
        <p:blipFill>
          <a:blip r:embed="rId2" cstate="print"/>
          <a:stretch>
            <a:fillRect/>
          </a:stretch>
        </p:blipFill>
        <p:spPr>
          <a:xfrm>
            <a:off x="0" y="1124744"/>
            <a:ext cx="9143999" cy="5733255"/>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normAutofit fontScale="90000"/>
          </a:bodyPr>
          <a:lstStyle/>
          <a:p>
            <a:br>
              <a:rPr lang="hr-HR" dirty="0"/>
            </a:br>
            <a:r>
              <a:rPr lang="hr-HR" u="sng" dirty="0">
                <a:hlinkClick r:id="rId2"/>
              </a:rPr>
              <a:t> https://www.hrlektire.com/</a:t>
            </a:r>
            <a:r>
              <a:rPr lang="hr-HR" dirty="0"/>
              <a:t> </a:t>
            </a:r>
            <a:br>
              <a:rPr lang="hr-HR" dirty="0"/>
            </a:br>
            <a:endParaRPr lang="hr-HR" dirty="0"/>
          </a:p>
        </p:txBody>
      </p:sp>
      <p:sp>
        <p:nvSpPr>
          <p:cNvPr id="3" name="Content Placeholder 2"/>
          <p:cNvSpPr>
            <a:spLocks noGrp="1"/>
          </p:cNvSpPr>
          <p:nvPr>
            <p:ph idx="1"/>
          </p:nvPr>
        </p:nvSpPr>
        <p:spPr>
          <a:xfrm>
            <a:off x="457200" y="1844824"/>
            <a:ext cx="8229600" cy="4281339"/>
          </a:xfrm>
        </p:spPr>
        <p:txBody>
          <a:bodyPr/>
          <a:lstStyle/>
          <a:p>
            <a:pPr>
              <a:buNone/>
            </a:pPr>
            <a:r>
              <a:rPr lang="hr-HR" dirty="0"/>
              <a:t>Osim stranice </a:t>
            </a:r>
            <a:r>
              <a:rPr lang="hr-HR" dirty="0" err="1"/>
              <a:t>eLektire</a:t>
            </a:r>
            <a:r>
              <a:rPr lang="hr-HR" dirty="0"/>
              <a:t> postoji još i stranica </a:t>
            </a:r>
            <a:r>
              <a:rPr lang="hr-HR" u="sng" dirty="0">
                <a:hlinkClick r:id="rId2"/>
              </a:rPr>
              <a:t>https://www.hrlektire.com/</a:t>
            </a:r>
            <a:r>
              <a:rPr lang="hr-HR" dirty="0"/>
              <a:t> na kojoj se nalazi veći broj lektira i koja ima poveznicu na </a:t>
            </a:r>
            <a:r>
              <a:rPr lang="hr-HR" dirty="0" err="1"/>
              <a:t>eLektire</a:t>
            </a:r>
            <a:r>
              <a:rPr lang="hr-HR" dirty="0"/>
              <a:t>. </a:t>
            </a:r>
            <a:endParaRPr lang="hr-HR" u="sng" dirty="0"/>
          </a:p>
          <a:p>
            <a:pPr>
              <a:buNone/>
            </a:pPr>
            <a:endParaRPr lang="hr-HR" dirty="0"/>
          </a:p>
          <a:p>
            <a:pPr>
              <a:buNone/>
            </a:pPr>
            <a:endParaRPr lang="hr-H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Što možemo naći na stranicama </a:t>
            </a:r>
            <a:r>
              <a:rPr lang="hr-HR" dirty="0" err="1"/>
              <a:t>eLektire</a:t>
            </a:r>
            <a:r>
              <a:rPr lang="hr-HR" dirty="0"/>
              <a:t>?</a:t>
            </a:r>
          </a:p>
        </p:txBody>
      </p:sp>
      <p:sp>
        <p:nvSpPr>
          <p:cNvPr id="3" name="Content Placeholder 2"/>
          <p:cNvSpPr>
            <a:spLocks noGrp="1"/>
          </p:cNvSpPr>
          <p:nvPr>
            <p:ph idx="1"/>
          </p:nvPr>
        </p:nvSpPr>
        <p:spPr/>
        <p:txBody>
          <a:bodyPr/>
          <a:lstStyle/>
          <a:p>
            <a:pPr>
              <a:buNone/>
            </a:pPr>
            <a:r>
              <a:rPr lang="hr-HR" sz="2000" dirty="0"/>
              <a:t>3. razred</a:t>
            </a:r>
          </a:p>
          <a:p>
            <a:pPr>
              <a:buNone/>
            </a:pPr>
            <a:r>
              <a:rPr lang="hr-HR" sz="2000" dirty="0"/>
              <a:t>Hrvatska narodna (usmena) književnost, Sanja Lovrenčić: Hrvatske narodne bajke</a:t>
            </a:r>
          </a:p>
          <a:p>
            <a:pPr>
              <a:buNone/>
            </a:pPr>
            <a:r>
              <a:rPr lang="hr-HR" sz="2000" dirty="0"/>
              <a:t>Ezop: Basne</a:t>
            </a:r>
          </a:p>
          <a:p>
            <a:pPr>
              <a:buNone/>
            </a:pPr>
            <a:r>
              <a:rPr lang="hr-HR" sz="2000" dirty="0" err="1"/>
              <a:t>Lyman</a:t>
            </a:r>
            <a:r>
              <a:rPr lang="hr-HR" sz="2000" dirty="0"/>
              <a:t> Frank </a:t>
            </a:r>
            <a:r>
              <a:rPr lang="hr-HR" sz="2000" dirty="0" err="1"/>
              <a:t>Baum</a:t>
            </a:r>
            <a:r>
              <a:rPr lang="hr-HR" sz="2000" dirty="0"/>
              <a:t>: Čarobnjak iz </a:t>
            </a:r>
            <a:r>
              <a:rPr lang="hr-HR" sz="2000" dirty="0" err="1"/>
              <a:t>Oza</a:t>
            </a:r>
            <a:endParaRPr lang="hr-HR" sz="2000" dirty="0"/>
          </a:p>
          <a:p>
            <a:pPr>
              <a:buNone/>
            </a:pPr>
            <a:r>
              <a:rPr lang="hr-HR" sz="2000" dirty="0"/>
              <a:t>James </a:t>
            </a:r>
            <a:r>
              <a:rPr lang="hr-HR" sz="2000" dirty="0" err="1"/>
              <a:t>Matthew</a:t>
            </a:r>
            <a:r>
              <a:rPr lang="hr-HR" sz="2000" dirty="0"/>
              <a:t> </a:t>
            </a:r>
            <a:r>
              <a:rPr lang="hr-HR" sz="2000" dirty="0" err="1"/>
              <a:t>Barrie</a:t>
            </a:r>
            <a:r>
              <a:rPr lang="hr-HR" sz="2000" dirty="0"/>
              <a:t>: Petar Pan</a:t>
            </a:r>
          </a:p>
          <a:p>
            <a:pPr>
              <a:buNone/>
            </a:pPr>
            <a:r>
              <a:rPr lang="hr-HR" sz="2000" dirty="0"/>
              <a:t>Ivana Brlić-Mažuranić: Čudnovate zgode šegrta Hlapića</a:t>
            </a:r>
          </a:p>
          <a:p>
            <a:pPr>
              <a:buNone/>
            </a:pPr>
            <a:r>
              <a:rPr lang="hr-HR" sz="2000" dirty="0"/>
              <a:t>Vladimir Nazor: Bijeli jelen</a:t>
            </a:r>
          </a:p>
          <a:p>
            <a:pPr>
              <a:buNone/>
            </a:pPr>
            <a:r>
              <a:rPr lang="hr-HR" sz="2000" dirty="0" err="1"/>
              <a:t>Hugh</a:t>
            </a:r>
            <a:r>
              <a:rPr lang="hr-HR" sz="2000" dirty="0"/>
              <a:t> </a:t>
            </a:r>
            <a:r>
              <a:rPr lang="hr-HR" sz="2000" dirty="0" err="1"/>
              <a:t>Lofting</a:t>
            </a:r>
            <a:r>
              <a:rPr lang="hr-HR" sz="2000" dirty="0"/>
              <a:t>: Priča o doktoru </a:t>
            </a:r>
            <a:r>
              <a:rPr lang="hr-HR" sz="2000" dirty="0" err="1"/>
              <a:t>Dolittleu</a:t>
            </a:r>
            <a:endParaRPr lang="hr-HR" sz="2000" dirty="0"/>
          </a:p>
          <a:p>
            <a:pPr>
              <a:buNone/>
            </a:pPr>
            <a:r>
              <a:rPr lang="hr-HR" sz="2000" dirty="0"/>
              <a:t>Mato Lovrak: Vlak u snijegu</a:t>
            </a:r>
          </a:p>
          <a:p>
            <a:pPr>
              <a:buNone/>
            </a:pPr>
            <a:r>
              <a:rPr lang="hr-HR" sz="2000" dirty="0"/>
              <a:t>Sanja Pilić: Nemam vremena</a:t>
            </a:r>
          </a:p>
          <a:p>
            <a:pPr>
              <a:buNone/>
            </a:pPr>
            <a:endParaRPr lang="hr-HR" dirty="0"/>
          </a:p>
          <a:p>
            <a:pPr>
              <a:buNone/>
            </a:pPr>
            <a:endParaRPr lang="hr-HR" dirty="0"/>
          </a:p>
          <a:p>
            <a:pPr>
              <a:buNone/>
            </a:pPr>
            <a:endParaRPr lang="hr-H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Što možemo naći na stranicama </a:t>
            </a:r>
            <a:r>
              <a:rPr lang="hr-HR" dirty="0" err="1"/>
              <a:t>eLektire</a:t>
            </a:r>
            <a:r>
              <a:rPr lang="hr-HR" dirty="0"/>
              <a:t>?</a:t>
            </a:r>
          </a:p>
        </p:txBody>
      </p:sp>
      <p:sp>
        <p:nvSpPr>
          <p:cNvPr id="3" name="Content Placeholder 2"/>
          <p:cNvSpPr>
            <a:spLocks noGrp="1"/>
          </p:cNvSpPr>
          <p:nvPr>
            <p:ph idx="1"/>
          </p:nvPr>
        </p:nvSpPr>
        <p:spPr/>
        <p:txBody>
          <a:bodyPr>
            <a:normAutofit/>
          </a:bodyPr>
          <a:lstStyle/>
          <a:p>
            <a:pPr>
              <a:buNone/>
            </a:pPr>
            <a:r>
              <a:rPr lang="hr-HR" sz="2000" dirty="0"/>
              <a:t>4. razred</a:t>
            </a:r>
          </a:p>
          <a:p>
            <a:pPr>
              <a:buNone/>
            </a:pPr>
            <a:r>
              <a:rPr lang="hr-HR" sz="2000" dirty="0" err="1"/>
              <a:t>Johanna</a:t>
            </a:r>
            <a:r>
              <a:rPr lang="hr-HR" sz="2000" dirty="0"/>
              <a:t> </a:t>
            </a:r>
            <a:r>
              <a:rPr lang="hr-HR" sz="2000" dirty="0" err="1"/>
              <a:t>Spyri</a:t>
            </a:r>
            <a:r>
              <a:rPr lang="hr-HR" sz="2000" dirty="0"/>
              <a:t>: Heidi</a:t>
            </a:r>
          </a:p>
          <a:p>
            <a:pPr>
              <a:buNone/>
            </a:pPr>
            <a:r>
              <a:rPr lang="hr-HR" sz="2000" dirty="0" err="1"/>
              <a:t>Rudyard</a:t>
            </a:r>
            <a:r>
              <a:rPr lang="hr-HR" sz="2000" dirty="0"/>
              <a:t> Kipling: Knjiga o džungli</a:t>
            </a:r>
          </a:p>
          <a:p>
            <a:pPr>
              <a:buNone/>
            </a:pPr>
            <a:r>
              <a:rPr lang="hr-HR" sz="2000" dirty="0"/>
              <a:t>Ivana Brlić-Mažuranić: Priče iz davnine</a:t>
            </a:r>
          </a:p>
          <a:p>
            <a:pPr>
              <a:buNone/>
            </a:pPr>
            <a:r>
              <a:rPr lang="hr-HR" sz="2000" dirty="0"/>
              <a:t>Felix </a:t>
            </a:r>
            <a:r>
              <a:rPr lang="hr-HR" sz="2000" dirty="0" err="1"/>
              <a:t>Salten</a:t>
            </a:r>
            <a:r>
              <a:rPr lang="hr-HR" sz="2000" dirty="0"/>
              <a:t>: Bambi</a:t>
            </a:r>
          </a:p>
          <a:p>
            <a:pPr>
              <a:buNone/>
            </a:pPr>
            <a:r>
              <a:rPr lang="hr-HR" sz="2000" dirty="0"/>
              <a:t>Mato Lovrak: Družba Pere Kvržice</a:t>
            </a:r>
          </a:p>
          <a:p>
            <a:pPr>
              <a:buNone/>
            </a:pPr>
            <a:r>
              <a:rPr lang="hr-HR" sz="2000" dirty="0"/>
              <a:t>Zoran </a:t>
            </a:r>
            <a:r>
              <a:rPr lang="hr-HR" sz="2000" dirty="0" err="1"/>
              <a:t>Pongrašić</a:t>
            </a:r>
            <a:r>
              <a:rPr lang="hr-HR" sz="2000" dirty="0"/>
              <a:t>: Mama je kriva za sve</a:t>
            </a:r>
          </a:p>
          <a:p>
            <a:pPr>
              <a:buNone/>
            </a:pPr>
            <a:r>
              <a:rPr lang="hr-HR" sz="2000" dirty="0"/>
              <a:t>Silvija Šesto: Bum </a:t>
            </a:r>
            <a:r>
              <a:rPr lang="hr-HR" sz="2000" dirty="0" err="1"/>
              <a:t>Tomica</a:t>
            </a:r>
            <a:endParaRPr lang="hr-HR" sz="2000" dirty="0"/>
          </a:p>
          <a:p>
            <a:pPr>
              <a:buNone/>
            </a:pPr>
            <a:endParaRPr lang="hr-HR" sz="2000" dirty="0"/>
          </a:p>
          <a:p>
            <a:pPr>
              <a:buNone/>
            </a:pPr>
            <a:endParaRPr lang="hr-H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Što možemo naći na stranicama </a:t>
            </a:r>
            <a:r>
              <a:rPr lang="hr-HR" dirty="0" err="1"/>
              <a:t>eLektire</a:t>
            </a:r>
            <a:r>
              <a:rPr lang="hr-HR" dirty="0"/>
              <a:t>?</a:t>
            </a:r>
          </a:p>
        </p:txBody>
      </p:sp>
      <p:sp>
        <p:nvSpPr>
          <p:cNvPr id="3" name="Content Placeholder 2"/>
          <p:cNvSpPr>
            <a:spLocks noGrp="1"/>
          </p:cNvSpPr>
          <p:nvPr>
            <p:ph idx="1"/>
          </p:nvPr>
        </p:nvSpPr>
        <p:spPr/>
        <p:txBody>
          <a:bodyPr>
            <a:normAutofit/>
          </a:bodyPr>
          <a:lstStyle/>
          <a:p>
            <a:pPr>
              <a:buNone/>
            </a:pPr>
            <a:r>
              <a:rPr lang="hr-HR" sz="2000" dirty="0"/>
              <a:t>5. razred</a:t>
            </a:r>
          </a:p>
          <a:p>
            <a:pPr>
              <a:buNone/>
            </a:pPr>
            <a:r>
              <a:rPr lang="hr-HR" sz="2000" dirty="0" err="1"/>
              <a:t>Jules</a:t>
            </a:r>
            <a:r>
              <a:rPr lang="hr-HR" sz="2000" dirty="0"/>
              <a:t> </a:t>
            </a:r>
            <a:r>
              <a:rPr lang="hr-HR" sz="2000" dirty="0" err="1"/>
              <a:t>Verne</a:t>
            </a:r>
            <a:r>
              <a:rPr lang="hr-HR" sz="2000" dirty="0"/>
              <a:t>: Put u središte Zemlje</a:t>
            </a:r>
          </a:p>
          <a:p>
            <a:pPr>
              <a:buNone/>
            </a:pPr>
            <a:r>
              <a:rPr lang="hr-HR" sz="2000" dirty="0" err="1"/>
              <a:t>Jules</a:t>
            </a:r>
            <a:r>
              <a:rPr lang="hr-HR" sz="2000" dirty="0"/>
              <a:t> </a:t>
            </a:r>
            <a:r>
              <a:rPr lang="hr-HR" sz="2000" dirty="0" err="1"/>
              <a:t>Verne</a:t>
            </a:r>
            <a:r>
              <a:rPr lang="hr-HR" sz="2000" dirty="0"/>
              <a:t>: 20.000 milja pod morem</a:t>
            </a:r>
          </a:p>
          <a:p>
            <a:pPr>
              <a:buNone/>
            </a:pPr>
            <a:r>
              <a:rPr lang="hr-HR" sz="2000" dirty="0" err="1"/>
              <a:t>Jules</a:t>
            </a:r>
            <a:r>
              <a:rPr lang="hr-HR" sz="2000" dirty="0"/>
              <a:t> </a:t>
            </a:r>
            <a:r>
              <a:rPr lang="hr-HR" sz="2000" dirty="0" err="1"/>
              <a:t>Verne</a:t>
            </a:r>
            <a:r>
              <a:rPr lang="hr-HR" sz="2000" dirty="0"/>
              <a:t>: Put oko svijeta u 80 dana</a:t>
            </a:r>
          </a:p>
          <a:p>
            <a:pPr>
              <a:buNone/>
            </a:pPr>
            <a:r>
              <a:rPr lang="hr-HR" sz="2000" dirty="0" err="1"/>
              <a:t>Mark</a:t>
            </a:r>
            <a:r>
              <a:rPr lang="hr-HR" sz="2000" dirty="0"/>
              <a:t> Twain: Pustolovine </a:t>
            </a:r>
            <a:r>
              <a:rPr lang="hr-HR" sz="2000" dirty="0" err="1"/>
              <a:t>Huckleberryja</a:t>
            </a:r>
            <a:r>
              <a:rPr lang="hr-HR" sz="2000" dirty="0"/>
              <a:t> </a:t>
            </a:r>
            <a:r>
              <a:rPr lang="hr-HR" sz="2000" dirty="0" err="1"/>
              <a:t>Finna</a:t>
            </a:r>
            <a:endParaRPr lang="hr-HR" sz="2000" dirty="0"/>
          </a:p>
          <a:p>
            <a:pPr>
              <a:buNone/>
            </a:pPr>
            <a:r>
              <a:rPr lang="hr-HR" sz="2000" dirty="0" err="1"/>
              <a:t>Mark</a:t>
            </a:r>
            <a:r>
              <a:rPr lang="hr-HR" sz="2000" dirty="0"/>
              <a:t> Twain: Pustolovine Toma </a:t>
            </a:r>
            <a:r>
              <a:rPr lang="hr-HR" sz="2000" dirty="0" err="1"/>
              <a:t>Sawyera</a:t>
            </a:r>
            <a:endParaRPr lang="hr-HR" sz="2000" dirty="0"/>
          </a:p>
          <a:p>
            <a:pPr>
              <a:buNone/>
            </a:pPr>
            <a:r>
              <a:rPr lang="hr-HR" sz="2000" dirty="0"/>
              <a:t>Selma Lagerlöf: Legende o Kristu</a:t>
            </a:r>
          </a:p>
          <a:p>
            <a:pPr>
              <a:buNone/>
            </a:pPr>
            <a:r>
              <a:rPr lang="hr-HR" sz="2000" dirty="0" err="1"/>
              <a:t>Grigor</a:t>
            </a:r>
            <a:r>
              <a:rPr lang="hr-HR" sz="2000" dirty="0"/>
              <a:t> Vitez: Izabrane pjesme</a:t>
            </a:r>
          </a:p>
          <a:p>
            <a:pPr>
              <a:buNone/>
            </a:pPr>
            <a:endParaRPr lang="hr-H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Što možemo naći na stranicama </a:t>
            </a:r>
            <a:r>
              <a:rPr lang="hr-HR" dirty="0" err="1"/>
              <a:t>eLektire</a:t>
            </a:r>
            <a:r>
              <a:rPr lang="hr-HR" dirty="0"/>
              <a:t>?</a:t>
            </a:r>
          </a:p>
        </p:txBody>
      </p:sp>
      <p:sp>
        <p:nvSpPr>
          <p:cNvPr id="3" name="Content Placeholder 2"/>
          <p:cNvSpPr>
            <a:spLocks noGrp="1"/>
          </p:cNvSpPr>
          <p:nvPr>
            <p:ph idx="1"/>
          </p:nvPr>
        </p:nvSpPr>
        <p:spPr/>
        <p:txBody>
          <a:bodyPr>
            <a:normAutofit/>
          </a:bodyPr>
          <a:lstStyle/>
          <a:p>
            <a:pPr>
              <a:buNone/>
            </a:pPr>
            <a:r>
              <a:rPr lang="hr-HR" sz="2000" dirty="0"/>
              <a:t>6. razred</a:t>
            </a:r>
          </a:p>
          <a:p>
            <a:pPr>
              <a:buNone/>
            </a:pPr>
            <a:r>
              <a:rPr lang="hr-HR" sz="2000" dirty="0" err="1"/>
              <a:t>Jonathan</a:t>
            </a:r>
            <a:r>
              <a:rPr lang="hr-HR" sz="2000" dirty="0"/>
              <a:t> </a:t>
            </a:r>
            <a:r>
              <a:rPr lang="hr-HR" sz="2000" dirty="0" err="1"/>
              <a:t>Swift</a:t>
            </a:r>
            <a:r>
              <a:rPr lang="hr-HR" sz="2000" dirty="0"/>
              <a:t>: </a:t>
            </a:r>
            <a:r>
              <a:rPr lang="hr-HR" sz="2000" dirty="0" err="1"/>
              <a:t>Gulliverova</a:t>
            </a:r>
            <a:r>
              <a:rPr lang="hr-HR" sz="2000" dirty="0"/>
              <a:t> putovanja</a:t>
            </a:r>
          </a:p>
          <a:p>
            <a:pPr>
              <a:buNone/>
            </a:pPr>
            <a:r>
              <a:rPr lang="hr-HR" sz="2000" dirty="0"/>
              <a:t>August Šenoa: Povjestice</a:t>
            </a:r>
          </a:p>
          <a:p>
            <a:pPr>
              <a:buNone/>
            </a:pPr>
            <a:r>
              <a:rPr lang="hr-HR" sz="2000" dirty="0" err="1"/>
              <a:t>Mark</a:t>
            </a:r>
            <a:r>
              <a:rPr lang="hr-HR" sz="2000" dirty="0"/>
              <a:t> Twain: Kraljević i prosjak</a:t>
            </a:r>
          </a:p>
          <a:p>
            <a:pPr>
              <a:buNone/>
            </a:pPr>
            <a:r>
              <a:rPr lang="hr-HR" sz="2000" dirty="0" err="1"/>
              <a:t>Oscar</a:t>
            </a:r>
            <a:r>
              <a:rPr lang="hr-HR" sz="2000" dirty="0"/>
              <a:t> </a:t>
            </a:r>
            <a:r>
              <a:rPr lang="hr-HR" sz="2000" dirty="0" err="1"/>
              <a:t>Wilde</a:t>
            </a:r>
            <a:r>
              <a:rPr lang="hr-HR" sz="2000" dirty="0"/>
              <a:t>: Sretni princ (Sretni kraljević)</a:t>
            </a:r>
          </a:p>
          <a:p>
            <a:pPr>
              <a:buNone/>
            </a:pPr>
            <a:r>
              <a:rPr lang="hr-HR" sz="2000" dirty="0"/>
              <a:t>Ivana Brlić-Mažuranić: Priče iz davnine</a:t>
            </a:r>
          </a:p>
          <a:p>
            <a:pPr>
              <a:buNone/>
            </a:pPr>
            <a:endParaRPr lang="hr-HR" sz="2000" dirty="0"/>
          </a:p>
          <a:p>
            <a:pPr>
              <a:buNone/>
            </a:pPr>
            <a:endParaRPr lang="hr-H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Što možemo naći na stranicama </a:t>
            </a:r>
            <a:r>
              <a:rPr lang="hr-HR" dirty="0" err="1"/>
              <a:t>eLektire</a:t>
            </a:r>
            <a:r>
              <a:rPr lang="hr-HR" dirty="0"/>
              <a:t>?</a:t>
            </a:r>
          </a:p>
        </p:txBody>
      </p:sp>
      <p:sp>
        <p:nvSpPr>
          <p:cNvPr id="3" name="Content Placeholder 2"/>
          <p:cNvSpPr>
            <a:spLocks noGrp="1"/>
          </p:cNvSpPr>
          <p:nvPr>
            <p:ph idx="1"/>
          </p:nvPr>
        </p:nvSpPr>
        <p:spPr/>
        <p:txBody>
          <a:bodyPr>
            <a:normAutofit/>
          </a:bodyPr>
          <a:lstStyle/>
          <a:p>
            <a:pPr>
              <a:buNone/>
            </a:pPr>
            <a:r>
              <a:rPr lang="hr-HR" sz="2000" dirty="0"/>
              <a:t>7. razred</a:t>
            </a:r>
          </a:p>
          <a:p>
            <a:pPr>
              <a:buNone/>
            </a:pPr>
            <a:r>
              <a:rPr lang="hr-HR" sz="2000" dirty="0"/>
              <a:t>Charles Dickens: Oliver </a:t>
            </a:r>
            <a:r>
              <a:rPr lang="hr-HR" sz="2000" dirty="0" err="1"/>
              <a:t>Twist</a:t>
            </a:r>
            <a:endParaRPr lang="hr-HR" sz="2000" dirty="0"/>
          </a:p>
          <a:p>
            <a:pPr>
              <a:buNone/>
            </a:pPr>
            <a:r>
              <a:rPr lang="hr-HR" sz="2000" dirty="0"/>
              <a:t>Vjenceslav Novak: Iz velegradskog podzemlja</a:t>
            </a:r>
          </a:p>
          <a:p>
            <a:pPr>
              <a:buNone/>
            </a:pPr>
            <a:r>
              <a:rPr lang="hr-HR" sz="2000" dirty="0"/>
              <a:t>Dinko Šimunović: Duga</a:t>
            </a:r>
          </a:p>
          <a:p>
            <a:pPr>
              <a:buNone/>
            </a:pPr>
            <a:endParaRPr lang="hr-HR" sz="2000" dirty="0"/>
          </a:p>
          <a:p>
            <a:pPr>
              <a:buNone/>
            </a:pPr>
            <a:endParaRPr lang="hr-HR" sz="2000" dirty="0"/>
          </a:p>
          <a:p>
            <a:pPr>
              <a:buNone/>
            </a:pPr>
            <a:endParaRPr lang="hr-HR" sz="2000" dirty="0"/>
          </a:p>
          <a:p>
            <a:pPr>
              <a:buNone/>
            </a:pPr>
            <a:endParaRPr lang="hr-HR"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Što možemo naći na stranicama </a:t>
            </a:r>
            <a:r>
              <a:rPr lang="hr-HR" dirty="0" err="1"/>
              <a:t>eLektire</a:t>
            </a:r>
            <a:r>
              <a:rPr lang="hr-HR" dirty="0"/>
              <a:t>?</a:t>
            </a:r>
          </a:p>
        </p:txBody>
      </p:sp>
      <p:sp>
        <p:nvSpPr>
          <p:cNvPr id="3" name="Content Placeholder 2"/>
          <p:cNvSpPr>
            <a:spLocks noGrp="1"/>
          </p:cNvSpPr>
          <p:nvPr>
            <p:ph idx="1"/>
          </p:nvPr>
        </p:nvSpPr>
        <p:spPr/>
        <p:txBody>
          <a:bodyPr>
            <a:normAutofit/>
          </a:bodyPr>
          <a:lstStyle/>
          <a:p>
            <a:pPr>
              <a:buNone/>
            </a:pPr>
            <a:r>
              <a:rPr lang="hr-HR" sz="2000" dirty="0"/>
              <a:t>8. razred</a:t>
            </a:r>
          </a:p>
          <a:p>
            <a:pPr>
              <a:buNone/>
            </a:pPr>
            <a:r>
              <a:rPr lang="hr-HR" sz="2000" dirty="0" err="1"/>
              <a:t>William</a:t>
            </a:r>
            <a:r>
              <a:rPr lang="hr-HR" sz="2000" dirty="0"/>
              <a:t> Shakespeare: Romeo i Julija</a:t>
            </a:r>
          </a:p>
          <a:p>
            <a:pPr>
              <a:buNone/>
            </a:pPr>
            <a:r>
              <a:rPr lang="hr-HR" sz="2000" dirty="0"/>
              <a:t>Dinko Šimunović: Alkar</a:t>
            </a:r>
          </a:p>
          <a:p>
            <a:pPr>
              <a:buNone/>
            </a:pPr>
            <a:r>
              <a:rPr lang="hr-HR" sz="2000" dirty="0"/>
              <a:t>Dragutin Tadijanović: Srebrne svirale</a:t>
            </a:r>
          </a:p>
          <a:p>
            <a:pPr>
              <a:buNone/>
            </a:pPr>
            <a:r>
              <a:rPr lang="hr-HR" sz="2000" dirty="0"/>
              <a:t>Đuro Sudeta: Mor</a:t>
            </a:r>
          </a:p>
          <a:p>
            <a:pPr>
              <a:buNone/>
            </a:pPr>
            <a:r>
              <a:rPr lang="hr-HR" sz="2000" dirty="0" err="1"/>
              <a:t>Anne</a:t>
            </a:r>
            <a:r>
              <a:rPr lang="hr-HR" sz="2000" dirty="0"/>
              <a:t> Frank: Dnevnik </a:t>
            </a:r>
            <a:r>
              <a:rPr lang="hr-HR" sz="2000" dirty="0" err="1"/>
              <a:t>Anne</a:t>
            </a:r>
            <a:r>
              <a:rPr lang="hr-HR" sz="2000" dirty="0"/>
              <a:t> Frank</a:t>
            </a:r>
          </a:p>
          <a:p>
            <a:pPr>
              <a:buNone/>
            </a:pPr>
            <a:r>
              <a:rPr lang="hr-HR" sz="2000" dirty="0" err="1"/>
              <a:t>Antoine</a:t>
            </a:r>
            <a:r>
              <a:rPr lang="hr-HR" sz="2000" dirty="0"/>
              <a:t> de </a:t>
            </a:r>
            <a:r>
              <a:rPr lang="hr-HR" sz="2000" dirty="0" err="1"/>
              <a:t>Saint</a:t>
            </a:r>
            <a:r>
              <a:rPr lang="hr-HR" sz="2000" dirty="0"/>
              <a:t>-</a:t>
            </a:r>
            <a:r>
              <a:rPr lang="hr-HR" sz="2000" dirty="0" err="1"/>
              <a:t>Exupéry</a:t>
            </a:r>
            <a:r>
              <a:rPr lang="hr-HR" sz="2000" dirty="0"/>
              <a:t>: Mali princ</a:t>
            </a:r>
          </a:p>
          <a:p>
            <a:pPr>
              <a:buNone/>
            </a:pPr>
            <a:r>
              <a:rPr lang="hr-HR" sz="2000" dirty="0"/>
              <a:t>Nada </a:t>
            </a:r>
            <a:r>
              <a:rPr lang="hr-HR" sz="2000" dirty="0" err="1"/>
              <a:t>Mihelčić</a:t>
            </a:r>
            <a:r>
              <a:rPr lang="hr-HR" sz="2000" dirty="0"/>
              <a:t>: Bilješke jedne gimnazijalke</a:t>
            </a:r>
          </a:p>
          <a:p>
            <a:pPr>
              <a:buNone/>
            </a:pPr>
            <a:r>
              <a:rPr lang="hr-HR" sz="2000" dirty="0"/>
              <a:t>Silvija Šesto: Bilješke jedne gimnazijalke</a:t>
            </a:r>
          </a:p>
          <a:p>
            <a:pPr>
              <a:buNone/>
            </a:pPr>
            <a:r>
              <a:rPr lang="hr-HR" sz="2000" dirty="0"/>
              <a:t>Silvija Šesto: Tko je ubio </a:t>
            </a:r>
            <a:r>
              <a:rPr lang="hr-HR" sz="2000"/>
              <a:t>Pašteticu</a:t>
            </a:r>
            <a:endParaRPr lang="hr-HR" sz="2000" dirty="0"/>
          </a:p>
          <a:p>
            <a:pPr>
              <a:buNone/>
            </a:pPr>
            <a:endParaRPr lang="hr-HR" sz="20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167</TotalTime>
  <Words>1068</Words>
  <Application>Microsoft Office PowerPoint</Application>
  <PresentationFormat>Prikaz na zaslonu (4:3)</PresentationFormat>
  <Paragraphs>130</Paragraphs>
  <Slides>39</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39</vt:i4>
      </vt:variant>
    </vt:vector>
  </HeadingPairs>
  <TitlesOfParts>
    <vt:vector size="44" baseType="lpstr">
      <vt:lpstr>Arial</vt:lpstr>
      <vt:lpstr>Calibri</vt:lpstr>
      <vt:lpstr>Constantia</vt:lpstr>
      <vt:lpstr>Wingdings 2</vt:lpstr>
      <vt:lpstr>Flow</vt:lpstr>
      <vt:lpstr>eLektire</vt:lpstr>
      <vt:lpstr>O projektu eLektire</vt:lpstr>
      <vt:lpstr>Što možemo naći na stranicama eLektire?</vt:lpstr>
      <vt:lpstr>Što možemo naći na stranicama eLektire?</vt:lpstr>
      <vt:lpstr>Što možemo naći na stranicama eLektire?</vt:lpstr>
      <vt:lpstr>Što možemo naći na stranicama eLektire?</vt:lpstr>
      <vt:lpstr>Što možemo naći na stranicama eLektire?</vt:lpstr>
      <vt:lpstr>Što možemo naći na stranicama eLektire?</vt:lpstr>
      <vt:lpstr>Što možemo naći na stranicama eLektire?</vt:lpstr>
      <vt:lpstr>Kako koristiti eLektire?</vt:lpstr>
      <vt:lpstr>U kojim oblicima možemo preuzeti eLektire?</vt:lpstr>
      <vt:lpstr>eLektire - kako pristupiti stranici?</vt:lpstr>
      <vt:lpstr>eLektire - kako pristupiti stranici?</vt:lpstr>
      <vt:lpstr>eLektire - kako pristupiti stranici?</vt:lpstr>
      <vt:lpstr>eLektire - kako pristupiti stranici?</vt:lpstr>
      <vt:lpstr>eLektire - kako pristupiti stranici?</vt:lpstr>
      <vt:lpstr>eLektire - kako pristupiti stranici?</vt:lpstr>
      <vt:lpstr>eLektire - kako pristupiti stranici?</vt:lpstr>
      <vt:lpstr>eLektire - kako pristupiti stranici?</vt:lpstr>
      <vt:lpstr>eLektire - kako pristupiti stranici?</vt:lpstr>
      <vt:lpstr>eLektire – sadržaji stranice</vt:lpstr>
      <vt:lpstr>eLektire – sadržaji stranice</vt:lpstr>
      <vt:lpstr>eLektire – sadržaji stranice</vt:lpstr>
      <vt:lpstr>eLektire – sadržaji stranice</vt:lpstr>
      <vt:lpstr>eLektire – sadržaji stranice</vt:lpstr>
      <vt:lpstr>eLektire – sadržaji stranice</vt:lpstr>
      <vt:lpstr>eLektire – sadržaji stranice</vt:lpstr>
      <vt:lpstr>eLektire – sadržaji stranice</vt:lpstr>
      <vt:lpstr>eLektire – sadržaji stranice</vt:lpstr>
      <vt:lpstr>eLektire – sadržaji stranice</vt:lpstr>
      <vt:lpstr>eLektire – sadržaji stranice</vt:lpstr>
      <vt:lpstr>eLektire – sadržaji stranice</vt:lpstr>
      <vt:lpstr>eLektire – sadržaji stranice</vt:lpstr>
      <vt:lpstr>eLektire – sadržaji stranice</vt:lpstr>
      <vt:lpstr>eLektire – sadržaji stranice</vt:lpstr>
      <vt:lpstr>eLektire – sadržaji stranice</vt:lpstr>
      <vt:lpstr>eLektire – sadržaji stranice</vt:lpstr>
      <vt:lpstr>eLektire – sadržaji stranice</vt:lpstr>
      <vt:lpstr>  https://www.hrlektire.com/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eLektire</dc:title>
  <dc:creator>Vlasnik</dc:creator>
  <cp:lastModifiedBy>Anita Mikulandra</cp:lastModifiedBy>
  <cp:revision>20</cp:revision>
  <dcterms:created xsi:type="dcterms:W3CDTF">2020-03-19T17:25:47Z</dcterms:created>
  <dcterms:modified xsi:type="dcterms:W3CDTF">2020-03-23T10:20:12Z</dcterms:modified>
</cp:coreProperties>
</file>