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08"/>
  </p:notesMasterIdLst>
  <p:handoutMasterIdLst>
    <p:handoutMasterId r:id="rId209"/>
  </p:handoutMasterIdLst>
  <p:sldIdLst>
    <p:sldId id="256" r:id="rId3"/>
    <p:sldId id="257" r:id="rId4"/>
    <p:sldId id="677" r:id="rId5"/>
    <p:sldId id="678" r:id="rId6"/>
    <p:sldId id="287" r:id="rId7"/>
    <p:sldId id="621" r:id="rId8"/>
    <p:sldId id="288" r:id="rId9"/>
    <p:sldId id="289" r:id="rId10"/>
    <p:sldId id="291" r:id="rId11"/>
    <p:sldId id="643" r:id="rId12"/>
    <p:sldId id="642" r:id="rId13"/>
    <p:sldId id="644" r:id="rId14"/>
    <p:sldId id="645" r:id="rId15"/>
    <p:sldId id="646" r:id="rId16"/>
    <p:sldId id="679" r:id="rId17"/>
    <p:sldId id="276" r:id="rId18"/>
    <p:sldId id="259" r:id="rId19"/>
    <p:sldId id="278" r:id="rId20"/>
    <p:sldId id="279" r:id="rId21"/>
    <p:sldId id="280" r:id="rId22"/>
    <p:sldId id="293" r:id="rId23"/>
    <p:sldId id="296" r:id="rId24"/>
    <p:sldId id="281" r:id="rId25"/>
    <p:sldId id="282" r:id="rId26"/>
    <p:sldId id="283" r:id="rId27"/>
    <p:sldId id="303" r:id="rId28"/>
    <p:sldId id="304" r:id="rId29"/>
    <p:sldId id="305" r:id="rId30"/>
    <p:sldId id="306" r:id="rId31"/>
    <p:sldId id="298" r:id="rId32"/>
    <p:sldId id="667" r:id="rId33"/>
    <p:sldId id="299" r:id="rId34"/>
    <p:sldId id="297" r:id="rId35"/>
    <p:sldId id="300" r:id="rId36"/>
    <p:sldId id="301" r:id="rId37"/>
    <p:sldId id="302" r:id="rId38"/>
    <p:sldId id="284" r:id="rId39"/>
    <p:sldId id="285" r:id="rId40"/>
    <p:sldId id="286" r:id="rId41"/>
    <p:sldId id="307" r:id="rId42"/>
    <p:sldId id="309" r:id="rId43"/>
    <p:sldId id="311" r:id="rId44"/>
    <p:sldId id="316" r:id="rId45"/>
    <p:sldId id="314" r:id="rId46"/>
    <p:sldId id="317" r:id="rId47"/>
    <p:sldId id="318" r:id="rId48"/>
    <p:sldId id="319" r:id="rId49"/>
    <p:sldId id="658" r:id="rId50"/>
    <p:sldId id="320" r:id="rId51"/>
    <p:sldId id="321" r:id="rId52"/>
    <p:sldId id="663" r:id="rId53"/>
    <p:sldId id="322" r:id="rId54"/>
    <p:sldId id="323" r:id="rId55"/>
    <p:sldId id="653" r:id="rId56"/>
    <p:sldId id="652" r:id="rId57"/>
    <p:sldId id="602" r:id="rId58"/>
    <p:sldId id="315" r:id="rId59"/>
    <p:sldId id="313" r:id="rId60"/>
    <p:sldId id="341" r:id="rId61"/>
    <p:sldId id="324" r:id="rId62"/>
    <p:sldId id="654" r:id="rId63"/>
    <p:sldId id="325" r:id="rId64"/>
    <p:sldId id="326" r:id="rId65"/>
    <p:sldId id="333" r:id="rId66"/>
    <p:sldId id="331" r:id="rId67"/>
    <p:sldId id="327" r:id="rId68"/>
    <p:sldId id="328" r:id="rId69"/>
    <p:sldId id="329" r:id="rId70"/>
    <p:sldId id="330" r:id="rId71"/>
    <p:sldId id="332" r:id="rId72"/>
    <p:sldId id="335" r:id="rId73"/>
    <p:sldId id="336" r:id="rId74"/>
    <p:sldId id="334" r:id="rId75"/>
    <p:sldId id="337" r:id="rId76"/>
    <p:sldId id="339" r:id="rId77"/>
    <p:sldId id="340" r:id="rId78"/>
    <p:sldId id="342" r:id="rId79"/>
    <p:sldId id="343" r:id="rId80"/>
    <p:sldId id="344" r:id="rId81"/>
    <p:sldId id="345" r:id="rId82"/>
    <p:sldId id="346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388" r:id="rId91"/>
    <p:sldId id="639" r:id="rId92"/>
    <p:sldId id="389" r:id="rId93"/>
    <p:sldId id="390" r:id="rId94"/>
    <p:sldId id="391" r:id="rId95"/>
    <p:sldId id="392" r:id="rId96"/>
    <p:sldId id="393" r:id="rId97"/>
    <p:sldId id="394" r:id="rId98"/>
    <p:sldId id="395" r:id="rId99"/>
    <p:sldId id="396" r:id="rId100"/>
    <p:sldId id="399" r:id="rId101"/>
    <p:sldId id="400" r:id="rId102"/>
    <p:sldId id="401" r:id="rId103"/>
    <p:sldId id="402" r:id="rId104"/>
    <p:sldId id="403" r:id="rId105"/>
    <p:sldId id="404" r:id="rId106"/>
    <p:sldId id="405" r:id="rId107"/>
    <p:sldId id="406" r:id="rId108"/>
    <p:sldId id="589" r:id="rId109"/>
    <p:sldId id="409" r:id="rId110"/>
    <p:sldId id="651" r:id="rId111"/>
    <p:sldId id="597" r:id="rId112"/>
    <p:sldId id="603" r:id="rId113"/>
    <p:sldId id="623" r:id="rId114"/>
    <p:sldId id="650" r:id="rId115"/>
    <p:sldId id="659" r:id="rId116"/>
    <p:sldId id="624" r:id="rId117"/>
    <p:sldId id="604" r:id="rId118"/>
    <p:sldId id="435" r:id="rId119"/>
    <p:sldId id="436" r:id="rId120"/>
    <p:sldId id="437" r:id="rId121"/>
    <p:sldId id="438" r:id="rId122"/>
    <p:sldId id="439" r:id="rId123"/>
    <p:sldId id="440" r:id="rId124"/>
    <p:sldId id="442" r:id="rId125"/>
    <p:sldId id="443" r:id="rId126"/>
    <p:sldId id="444" r:id="rId127"/>
    <p:sldId id="445" r:id="rId128"/>
    <p:sldId id="447" r:id="rId129"/>
    <p:sldId id="448" r:id="rId130"/>
    <p:sldId id="449" r:id="rId131"/>
    <p:sldId id="455" r:id="rId132"/>
    <p:sldId id="458" r:id="rId133"/>
    <p:sldId id="459" r:id="rId134"/>
    <p:sldId id="460" r:id="rId135"/>
    <p:sldId id="461" r:id="rId136"/>
    <p:sldId id="462" r:id="rId137"/>
    <p:sldId id="463" r:id="rId138"/>
    <p:sldId id="464" r:id="rId139"/>
    <p:sldId id="465" r:id="rId140"/>
    <p:sldId id="466" r:id="rId141"/>
    <p:sldId id="468" r:id="rId142"/>
    <p:sldId id="470" r:id="rId143"/>
    <p:sldId id="471" r:id="rId144"/>
    <p:sldId id="472" r:id="rId145"/>
    <p:sldId id="474" r:id="rId146"/>
    <p:sldId id="475" r:id="rId147"/>
    <p:sldId id="477" r:id="rId148"/>
    <p:sldId id="478" r:id="rId149"/>
    <p:sldId id="479" r:id="rId150"/>
    <p:sldId id="634" r:id="rId151"/>
    <p:sldId id="511" r:id="rId152"/>
    <p:sldId id="481" r:id="rId153"/>
    <p:sldId id="482" r:id="rId154"/>
    <p:sldId id="483" r:id="rId155"/>
    <p:sldId id="484" r:id="rId156"/>
    <p:sldId id="610" r:id="rId157"/>
    <p:sldId id="611" r:id="rId158"/>
    <p:sldId id="612" r:id="rId159"/>
    <p:sldId id="613" r:id="rId160"/>
    <p:sldId id="608" r:id="rId161"/>
    <p:sldId id="616" r:id="rId162"/>
    <p:sldId id="625" r:id="rId163"/>
    <p:sldId id="486" r:id="rId164"/>
    <p:sldId id="671" r:id="rId165"/>
    <p:sldId id="670" r:id="rId166"/>
    <p:sldId id="503" r:id="rId167"/>
    <p:sldId id="480" r:id="rId168"/>
    <p:sldId id="487" r:id="rId169"/>
    <p:sldId id="499" r:id="rId170"/>
    <p:sldId id="502" r:id="rId171"/>
    <p:sldId id="501" r:id="rId172"/>
    <p:sldId id="488" r:id="rId173"/>
    <p:sldId id="661" r:id="rId174"/>
    <p:sldId id="493" r:id="rId175"/>
    <p:sldId id="496" r:id="rId176"/>
    <p:sldId id="446" r:id="rId177"/>
    <p:sldId id="647" r:id="rId178"/>
    <p:sldId id="672" r:id="rId179"/>
    <p:sldId id="497" r:id="rId180"/>
    <p:sldId id="656" r:id="rId181"/>
    <p:sldId id="674" r:id="rId182"/>
    <p:sldId id="498" r:id="rId183"/>
    <p:sldId id="649" r:id="rId184"/>
    <p:sldId id="675" r:id="rId185"/>
    <p:sldId id="596" r:id="rId186"/>
    <p:sldId id="636" r:id="rId187"/>
    <p:sldId id="665" r:id="rId188"/>
    <p:sldId id="676" r:id="rId189"/>
    <p:sldId id="598" r:id="rId190"/>
    <p:sldId id="500" r:id="rId191"/>
    <p:sldId id="489" r:id="rId192"/>
    <p:sldId id="599" r:id="rId193"/>
    <p:sldId id="492" r:id="rId194"/>
    <p:sldId id="512" r:id="rId195"/>
    <p:sldId id="454" r:id="rId196"/>
    <p:sldId id="637" r:id="rId197"/>
    <p:sldId id="441" r:id="rId198"/>
    <p:sldId id="633" r:id="rId199"/>
    <p:sldId id="626" r:id="rId200"/>
    <p:sldId id="557" r:id="rId201"/>
    <p:sldId id="521" r:id="rId202"/>
    <p:sldId id="629" r:id="rId203"/>
    <p:sldId id="552" r:id="rId204"/>
    <p:sldId id="630" r:id="rId205"/>
    <p:sldId id="680" r:id="rId206"/>
    <p:sldId id="271" r:id="rId207"/>
  </p:sldIdLst>
  <p:sldSz cx="9144000" cy="6858000" type="screen4x3"/>
  <p:notesSz cx="6864350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5906" autoAdjust="0"/>
  </p:normalViewPr>
  <p:slideViewPr>
    <p:cSldViewPr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slide" Target="slides/slide179.xml"/><Relationship Id="rId186" Type="http://schemas.openxmlformats.org/officeDocument/2006/relationships/slide" Target="slides/slide184.xml"/><Relationship Id="rId211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92" Type="http://schemas.openxmlformats.org/officeDocument/2006/relationships/slide" Target="slides/slide190.xml"/><Relationship Id="rId197" Type="http://schemas.openxmlformats.org/officeDocument/2006/relationships/slide" Target="slides/slide195.xml"/><Relationship Id="rId206" Type="http://schemas.openxmlformats.org/officeDocument/2006/relationships/slide" Target="slides/slide204.xml"/><Relationship Id="rId201" Type="http://schemas.openxmlformats.org/officeDocument/2006/relationships/slide" Target="slides/slide199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slide" Target="slides/slide180.xml"/><Relationship Id="rId187" Type="http://schemas.openxmlformats.org/officeDocument/2006/relationships/slide" Target="slides/slide185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212" Type="http://schemas.openxmlformats.org/officeDocument/2006/relationships/theme" Target="theme/theme1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2" Type="http://schemas.openxmlformats.org/officeDocument/2006/relationships/slide" Target="slides/slide200.xml"/><Relationship Id="rId207" Type="http://schemas.openxmlformats.org/officeDocument/2006/relationships/slide" Target="slides/slide205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handoutMaster" Target="handoutMasters/handoutMaster1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presProps" Target="presProps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3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8210" y="1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300" smtClean="0">
                <a:latin typeface="+mn-lt"/>
              </a:defRPr>
            </a:lvl1pPr>
          </a:lstStyle>
          <a:p>
            <a:pPr>
              <a:defRPr/>
            </a:pPr>
            <a:fld id="{9CBEDA39-3C57-419C-AB57-440592EC700A}" type="datetimeFigureOut">
              <a:rPr lang="sr-Latn-RS"/>
              <a:pPr>
                <a:defRPr/>
              </a:pPr>
              <a:t>4.10.2019.</a:t>
            </a:fld>
            <a:endParaRPr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949493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3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8210" y="949493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300" smtClean="0">
                <a:latin typeface="+mn-lt"/>
              </a:defRPr>
            </a:lvl1pPr>
          </a:lstStyle>
          <a:p>
            <a:pPr>
              <a:defRPr/>
            </a:pPr>
            <a:fld id="{EF30F693-B88F-4A6E-9977-1BC36750F5B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3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8210" y="1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300">
                <a:latin typeface="+mn-lt"/>
              </a:defRPr>
            </a:lvl1pPr>
          </a:lstStyle>
          <a:p>
            <a:pPr>
              <a:defRPr/>
            </a:pPr>
            <a:fld id="{A77BB2F0-E0E2-4ED2-A581-CA3196B1EF6E}" type="datetimeFigureOut">
              <a:rPr lang="sr-Latn-RS"/>
              <a:pPr>
                <a:defRPr/>
              </a:pPr>
              <a:t>4.10.2019.</a:t>
            </a:fld>
            <a:endParaRPr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hr-HR" noProof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949493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3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8210" y="949493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300">
                <a:latin typeface="+mn-lt"/>
              </a:defRPr>
            </a:lvl1pPr>
          </a:lstStyle>
          <a:p>
            <a:pPr>
              <a:defRPr/>
            </a:pPr>
            <a:fld id="{95314568-BE0C-42B0-8031-F668E594AB3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6341" tIns="48171" rIns="96341" bIns="4817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B6CF4-F389-4F01-B962-A470A451986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b7e2bf14b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5b7e2bf14b_0_40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5d1ec16f80_28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5d1ec16f80_28_4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99794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5bb17ee7c8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5bb17ee7c8_0_52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89670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4082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5bb17ee7c8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5bb17ee7c8_0_59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5bb17ee7c8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5bb17ee7c8_0_55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13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5d1ec16f80_28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5d1ec16f80_28_4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5bb17ee7c8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5bb17ee7c8_0_62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5bb17ee7c8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5bb17ee7c8_0_52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5d1ec16f80_28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5d1ec16f80_28_4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51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5b7e2bf14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5b7e2bf14b_0_40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5bb17ee7c8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5bb17ee7c8_0_47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5bb17ee7c8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5bb17ee7c8_0_7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5bb17ee7c8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5bb17ee7c8_0_73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6341" tIns="48171" rIns="96341" bIns="4817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11604-FD92-4F2C-A1C5-056AB204563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3249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6341" tIns="48171" rIns="96341" bIns="4817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11604-FD92-4F2C-A1C5-056AB204563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205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5d52ac30ce_2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5d52ac30ce_23_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5d52ac306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5d52ac306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b7e2bf14b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5b7e2bf14b_0_41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5d1ec16f80_1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5d1ec16f80_13_2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5b7e2bf14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5b7e2bf14b_0_40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31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5b7e2bf14b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5b7e2bf14b_0_42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5b7e2bf14b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5b7e2bf14b_0_42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b7e2bf14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5b7e2bf14b_0_43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6341" tIns="48171" rIns="96341" bIns="4817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5b7e2bf14b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5b7e2bf14b_0_43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5b7e2bf14b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5b7e2bf14b_0_44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b7e2bf14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b7e2bf14b_0_44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5bb17ee7c8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5bb17ee7c8_0_29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5b7e2bf14b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5b7e2bf14b_0_46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5bb17ee7c8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5bb17ee7c8_0_35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5bb17ee7c8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5bb17ee7c8_0_35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5bb17ee7c8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5bb17ee7c8_0_36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5bb17ee7c8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5bb17ee7c8_0_36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5f47aa509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5f47aa5094_0_5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6341" tIns="48171" rIns="96341" bIns="4817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57E26-8EFB-4A1C-9E7B-33378608892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555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5bb17ee7c8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5bb17ee7c8_0_36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5f47aa509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5f47aa5094_0_4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409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6027b949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6027b949fb_0_5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639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212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472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577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41915a13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41915a1325_0_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6341" tIns="48171" rIns="96341" bIns="4817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57E26-8EFB-4A1C-9E7B-33378608892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101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5bb17ee7c8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5bb17ee7c8_0_45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5bb17ee7c8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5bb17ee7c8_0_46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5bb17ee7c8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5bb17ee7c8_0_50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5bb17ee7c8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5bb17ee7c8_0_46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bb17ee7c8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5bb17ee7c8_0_48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5bb75bdc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5bb75bdc7b_0_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5bb17ee7c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5bb17ee7c8_0_48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5bb17ee7c8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5bb17ee7c8_0_48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5bb17ee7c8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5bb17ee7c8_0_49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bb17ee7c8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bb17ee7c8_0_50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6341" tIns="48171" rIns="96341" bIns="4817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57E26-8EFB-4A1C-9E7B-33378608892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8440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5bb17ee7c8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5bb17ee7c8_0_50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5bb17ee7c8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5bb17ee7c8_0_51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5bb17ee7c8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5bb17ee7c8_0_53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5bb17ee7c8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5bb17ee7c8_0_54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5bb17ee7c8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5bb17ee7c8_0_54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5d1ec16f80_27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5d1ec16f80_27_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5d1ec16f80_27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5d1ec16f80_27_13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5d1ec16f80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5d1ec16f80_27_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5d1ec16f80_2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5d1ec16f80_28_17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5d1ec16f80_28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5d1ec16f80_28_21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6341" tIns="48171" rIns="96341" bIns="4817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4505CC-78E9-45FC-8F32-2AEAABCC48F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5d1ec16f80_2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5d1ec16f80_28_2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5d1ec16f80_28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5d1ec16f80_28_25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5d6ba1488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5d6ba14886_0_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5f47aa50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5f47aa5094_0_6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6065b52c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6065b52c34_0_5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6065b52c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6065b52ca1_0_5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065b52ca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065b52ca1_0_13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6065b52ca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6065b52ca1_0_17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60665686b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60665686b5_0_27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41b1825d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41b1825dc6_0_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730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41b1825dc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41b1825dc6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5bb17ee7c8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5bb17ee7c8_0_56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732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5bb17ee7c8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5bb17ee7c8_0_62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41b1825dc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41b1825dc6_0_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41b1825dc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41b1825dc6_0_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60b9937ace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60b9937ace_4_5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60b83f6ea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60b83f6ea5_2_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b1825d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b1825dc6_0_1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535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b1825d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b1825dc6_0_1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2741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b1825d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b1825dc6_0_1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60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5b7e2bf14b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5b7e2bf14b_0_38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b1825d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b1825dc6_0_1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85868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b1825d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b1825dc6_0_1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70799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b1825d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b1825dc6_0_1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0849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5d1ec16f80_2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5d1ec16f80_27_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5d1ec16f80_2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5d1ec16f80_27_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29620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5d1ec16f80_2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5d1ec16f80_27_9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7869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5bb17ee7c8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5bb17ee7c8_0_60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b1825d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b1825dc6_0_12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bb17ee7c8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bb17ee7c8_0_46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5bb17ee7c8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5bb17ee7c8_0_58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5b7e2bf14b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5b7e2bf14b_0_39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5bb17ee7c8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5bb17ee7c8_0_60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5bb17ee7c8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5bb17ee7c8_0_59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5bb17ee7c8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5bb17ee7c8_0_55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5bb17ee7c8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5bb17ee7c8_0_55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4655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5bb17ee7c8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5bb17ee7c8_0_568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5d48e8504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5d48e8504c_0_1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5bb17ee7c8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5bb17ee7c8_0_49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5bb17ee7c8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5bb17ee7c8_0_580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5bb17ee7c8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5bb17ee7c8_0_584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60665686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60665686b5_0_16:notes"/>
          <p:cNvSpPr txBox="1">
            <a:spLocks noGrp="1"/>
          </p:cNvSpPr>
          <p:nvPr>
            <p:ph type="body" idx="1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spcFirstLastPara="1" wrap="square" lIns="96325" tIns="96325" rIns="96325" bIns="963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10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2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hr-H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hr-HR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1_Naslov i sadržaj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938759" y="382385"/>
            <a:ext cx="7633800" cy="1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938759" y="2286001"/>
            <a:ext cx="7633800" cy="3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938759" y="6375679"/>
            <a:ext cx="1747200" cy="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028950" y="6375679"/>
            <a:ext cx="30861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457951" y="6375679"/>
            <a:ext cx="21144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81117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0064-D5DC-435D-AB63-8BC7AA278A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hr-H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hr-HR" sz="2800">
                <a:solidFill>
                  <a:schemeClr val="tx1"/>
                </a:solidFill>
              </a:defRPr>
            </a:lvl1pPr>
            <a:lvl2pPr marL="457200" indent="0">
              <a:buNone/>
              <a:defRPr lang="hr-H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hr-H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AB75-BFFC-492E-8B98-9BD297D06B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hr-H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hr-H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ED75-7DB0-4DF7-9289-D2F731FAC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B665-F897-4C21-9BD1-550F3BAD6F8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F8FA-C073-494F-B026-FA706E407B2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3"/>
            <a:ext cx="5111750" cy="4525963"/>
          </a:xfrm>
        </p:spPr>
        <p:txBody>
          <a:bodyPr/>
          <a:lstStyle>
            <a:lvl1pPr latinLnBrk="0">
              <a:defRPr lang="hr-HR" sz="3200">
                <a:solidFill>
                  <a:schemeClr val="tx1"/>
                </a:solidFill>
              </a:defRPr>
            </a:lvl1pPr>
            <a:lvl2pPr>
              <a:defRPr lang="hr-HR" sz="2800"/>
            </a:lvl2pPr>
            <a:lvl3pPr>
              <a:defRPr lang="hr-HR" sz="2400"/>
            </a:lvl3pPr>
            <a:lvl4pPr>
              <a:defRPr lang="hr-HR" sz="2000"/>
            </a:lvl4pPr>
            <a:lvl5pPr>
              <a:defRPr lang="hr-HR" sz="2000"/>
            </a:lvl5pPr>
            <a:lvl6pPr>
              <a:defRPr lang="hr-HR" sz="2000"/>
            </a:lvl6pPr>
            <a:lvl7pPr>
              <a:defRPr lang="hr-HR" sz="2000"/>
            </a:lvl7pPr>
            <a:lvl8pPr>
              <a:defRPr lang="hr-HR" sz="2000"/>
            </a:lvl8pPr>
            <a:lvl9pPr>
              <a:defRPr lang="hr-HR"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2" y="1600203"/>
            <a:ext cx="3008313" cy="4525963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AA56-60AE-4E79-9872-C5B9245F44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hr-HR" sz="2000" b="0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hr-HR" sz="3200"/>
            </a:lvl1pPr>
            <a:lvl2pPr marL="457200" indent="0">
              <a:buNone/>
              <a:defRPr lang="hr-HR" sz="2800"/>
            </a:lvl2pPr>
            <a:lvl3pPr marL="914400" indent="0">
              <a:buNone/>
              <a:defRPr lang="hr-HR" sz="2400"/>
            </a:lvl3pPr>
            <a:lvl4pPr marL="1371600" indent="0">
              <a:buNone/>
              <a:defRPr lang="hr-HR" sz="2000"/>
            </a:lvl4pPr>
            <a:lvl5pPr marL="1828800" indent="0">
              <a:buNone/>
              <a:defRPr lang="hr-HR" sz="2000"/>
            </a:lvl5pPr>
            <a:lvl6pPr marL="2286000" indent="0">
              <a:buNone/>
              <a:defRPr lang="hr-HR" sz="2000"/>
            </a:lvl6pPr>
            <a:lvl7pPr marL="2743200" indent="0">
              <a:buNone/>
              <a:defRPr lang="hr-HR" sz="2000"/>
            </a:lvl7pPr>
            <a:lvl8pPr marL="3200400" indent="0">
              <a:buNone/>
              <a:defRPr lang="hr-HR" sz="2000"/>
            </a:lvl8pPr>
            <a:lvl9pPr marL="3657600" indent="0">
              <a:buNone/>
              <a:defRPr lang="hr-HR"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8427-5B69-404B-9C0C-28887CC5720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91457-626A-45CD-B117-90017FAB8D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6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hr-HR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400"/>
        </a:spcAft>
        <a:buFont typeface="Arial" charset="0"/>
        <a:buChar char="•"/>
        <a:defRPr lang="hr-HR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hr-HR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hr-HR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hr-HR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hr-HR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0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0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0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0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0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0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0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0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0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0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0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0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0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0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0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0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0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0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0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0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0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0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2411760" y="4653138"/>
            <a:ext cx="7772400" cy="1362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ŠKOLSKI KURIKULUM </a:t>
            </a:r>
            <a:br>
              <a:rPr lang="hr-HR" dirty="0"/>
            </a:br>
            <a:r>
              <a:rPr lang="hr-HR" dirty="0"/>
              <a:t>OŠ ČAZMA</a:t>
            </a:r>
            <a:br>
              <a:rPr lang="hr-HR" dirty="0"/>
            </a:br>
            <a:r>
              <a:rPr lang="hr-HR" dirty="0"/>
              <a:t>2019./2020.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55576" y="2636914"/>
            <a:ext cx="7772400" cy="13620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effectLst/>
                <a:latin typeface="Arial Narrow" panose="020B0606020202030204" pitchFamily="34" charset="0"/>
              </a:rPr>
              <a:t>ŠKOLSKI RAZVOJNI PLAN </a:t>
            </a:r>
            <a:br>
              <a:rPr lang="hr-HR" sz="4400" b="1" dirty="0">
                <a:latin typeface="Arial Narrow" panose="020B0606020202030204" pitchFamily="34" charset="0"/>
              </a:rPr>
            </a:br>
            <a:endParaRPr sz="4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389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7" name="Google Shape;797;p158"/>
          <p:cNvGraphicFramePr/>
          <p:nvPr>
            <p:extLst>
              <p:ext uri="{D42A27DB-BD31-4B8C-83A1-F6EECF244321}">
                <p14:modId xmlns:p14="http://schemas.microsoft.com/office/powerpoint/2010/main" val="4271453592"/>
              </p:ext>
            </p:extLst>
          </p:nvPr>
        </p:nvGraphicFramePr>
        <p:xfrm>
          <a:off x="229997" y="1772816"/>
          <a:ext cx="8377675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kreativnosti i mašte.Njegovanje estetskih vrijednosti i interesa za likovno stvaralaštvo.Briga za okoliš recikliranjem i stvaranjem novih uporabnih predmeta.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kreativnosti koristeći različite likovne tehnike i materijale.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Stvaralaštvom pratiti važne datume(Dani kruha,Sveti Nikola,Božić,Valentinovo,Maskenbal,Uskrs,Majčin dan,Dan škole)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Dinka Pirak i zainteresirani učenici PŠ Vrtlinska;  Mirjana Tišljarec i zainteresirani učenici razredne nastave od 2. do 4. razreda MŠ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različitih predmeta od papira i materijala koji se recikliraju.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Grupni rad,rad u paru.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Jedan sat tjedno tijekom školske godine 2019./2020.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200 kn za različiti potrošni materijal.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uspješnosti likovnog stvaranja i kreativnosti.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1DDDADB2-2438-499C-BFE8-C6B7C85D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633800" cy="936104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MALI KREATIVCI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B2E0BEA-9064-4352-B1D5-3214AB4A6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100</a:t>
            </a:fld>
            <a:endParaRPr lang="hr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2" name="Google Shape;802;p159"/>
          <p:cNvGraphicFramePr/>
          <p:nvPr>
            <p:extLst>
              <p:ext uri="{D42A27DB-BD31-4B8C-83A1-F6EECF244321}">
                <p14:modId xmlns:p14="http://schemas.microsoft.com/office/powerpoint/2010/main" val="698214609"/>
              </p:ext>
            </p:extLst>
          </p:nvPr>
        </p:nvGraphicFramePr>
        <p:xfrm>
          <a:off x="251520" y="1615024"/>
          <a:ext cx="8640960" cy="51062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5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kreativnost i vještinu pisanja novinskih članaka i literarnih tekstova te osjetljivost za aktualne društvene probleme, poticati na zauzimanje vlastitoga stava i istraživačko novinarstvo te kritičko mišljenje, navikavati učenike na timski rad, odgovornost i marljivost.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6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učeničku kreativnost, maštovitost i potrebu za iznošenjem vlastita mišljenja i stavova.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8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Huđber Mesar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6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Pisanje literarnih i novinskih tekstova.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Potrošni materijal - papir, olovke 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1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na različitim literarnim natječajima, LiDraNu, pisanje za školski list.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DB34AAE6-F8D4-469F-97FD-FE8C45E5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633800" cy="1492000"/>
          </a:xfrm>
        </p:spPr>
        <p:txBody>
          <a:bodyPr/>
          <a:lstStyle/>
          <a:p>
            <a:pPr lvl="0"/>
            <a:r>
              <a:rPr lang="it-IT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LITERARNO-NOVINARSKA SKUPINA - UČENICI 5. - 8. RAZREDA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A9CA4A0-D874-4256-BF29-5DDA6DB4DC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101</a:t>
            </a:fld>
            <a:endParaRPr lang="h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7" name="Google Shape;807;p160"/>
          <p:cNvGraphicFramePr/>
          <p:nvPr>
            <p:extLst>
              <p:ext uri="{D42A27DB-BD31-4B8C-83A1-F6EECF244321}">
                <p14:modId xmlns:p14="http://schemas.microsoft.com/office/powerpoint/2010/main" val="1552068779"/>
              </p:ext>
            </p:extLst>
          </p:nvPr>
        </p:nvGraphicFramePr>
        <p:xfrm>
          <a:off x="345320" y="1950190"/>
          <a:ext cx="8377675" cy="4268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 osnovama planinarstva.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 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Stjecati osnovna planinarska znanja i vještine, osigurati siguran boravak u planinama, omogućiti djelovanje djece unutar planinarskog društva.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Gordana Jančić, Dinka Pirak,  HPD Garjevica Čazma.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Predavanja, izleti.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200 kn za izlete – roditelji.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Fotografije, web, uključivanje u planinarsko društvo.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80A004D-E9D5-4425-9552-1C53F079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MALA ŠKOLA PLANINARENJA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319667F-6D0F-468D-BD64-4D6593E3C0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102</a:t>
            </a:fld>
            <a:endParaRPr lang="h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2" name="Google Shape;812;p161"/>
          <p:cNvGraphicFramePr/>
          <p:nvPr>
            <p:extLst>
              <p:ext uri="{D42A27DB-BD31-4B8C-83A1-F6EECF244321}">
                <p14:modId xmlns:p14="http://schemas.microsoft.com/office/powerpoint/2010/main" val="2999391975"/>
              </p:ext>
            </p:extLst>
          </p:nvPr>
        </p:nvGraphicFramePr>
        <p:xfrm>
          <a:off x="251520" y="1618355"/>
          <a:ext cx="8449683" cy="51734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656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omic Sans MS"/>
                          <a:cs typeface="Comic Sans MS"/>
                          <a:sym typeface="Comic Sans MS"/>
                        </a:rPr>
                        <a:t>Upoznati živu  prirodu, njenu raznolikost,povezanost,promjenjivost,oblikovati pozitivan odnos prema živim bićima i prirodi kao cjelini,razvijati poštovanje prema prirodnoj kulturnoj i društvenoj sredini i odgovoran odnos prema prirodi,prepoznati i uočiti promjene u prirodi tijekom godišnjih doba u neposrednoj okolini i njihov utjecaj na život,razlikovati godišnja doba. Uređivanje okoliša škole i učionice.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6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omic Sans MS"/>
                          <a:cs typeface="Comic Sans MS"/>
                          <a:sym typeface="Comic Sans MS"/>
                        </a:rPr>
                        <a:t>Poticati aktivnosti vezane uz godišnja doba,razvijati ljubav prema prirodi,te odgovoran odnos prema okoliši.Naučiti sustavno pratiti i uočavati promjene u prirodi.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3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omic Sans MS"/>
                          <a:cs typeface="Comic Sans MS"/>
                          <a:sym typeface="Comic Sans MS"/>
                        </a:rPr>
                        <a:t>Jelena Križan i učenici 1. i 4.razreda PŠ Miklouš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62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omic Sans MS"/>
                          <a:cs typeface="Comic Sans MS"/>
                          <a:sym typeface="Comic Sans MS"/>
                        </a:rPr>
                        <a:t>Uređivanje okoliša škole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2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omic Sans MS"/>
                          <a:cs typeface="Comic Sans MS"/>
                          <a:sym typeface="Comic Sans MS"/>
                        </a:rPr>
                        <a:t>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omic Sans MS"/>
                          <a:cs typeface="Comic Sans MS"/>
                          <a:sym typeface="Comic Sans MS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omic Sans MS"/>
                          <a:cs typeface="Comic Sans MS"/>
                          <a:sym typeface="Comic Sans MS"/>
                        </a:rPr>
                        <a:t>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62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omic Sans MS"/>
                          <a:cs typeface="Comic Sans MS"/>
                          <a:sym typeface="Comic Sans MS"/>
                        </a:rPr>
                        <a:t>Jednokratne gumene rukavice, sadnice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94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D505BC0-9E14-4F26-9B91-1BF58A34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EKO SKUPINA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A8F5586-B2C7-40FE-89CC-C6F20C152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103</a:t>
            </a:fld>
            <a:endParaRPr lang="h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7" name="Google Shape;817;p162"/>
          <p:cNvGraphicFramePr/>
          <p:nvPr>
            <p:extLst>
              <p:ext uri="{D42A27DB-BD31-4B8C-83A1-F6EECF244321}">
                <p14:modId xmlns:p14="http://schemas.microsoft.com/office/powerpoint/2010/main" val="2673065810"/>
              </p:ext>
            </p:extLst>
          </p:nvPr>
        </p:nvGraphicFramePr>
        <p:xfrm>
          <a:off x="251522" y="1775516"/>
          <a:ext cx="8377675" cy="46001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Proširenje znanja i spoznaja o medijima kao prenositeljima poruka, utjecaju na naša mišljenja i djelovanja, njihovim osobitostima, vrstama; izrada dokumentarnog filma.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načinom korištenja medija i medijskih sredstava; osposobljavanje za vrednovanje različitih medijskih sadržaja; praktična uporaba stečenih znanja.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Miljenko Kovačić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Snimanje filmova.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Kamera, izlasci na teren.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dokumentarnog filma o kulturnoj baštini našeg zavičaja.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097D0456-B3AB-4C08-84A2-F31C4807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2483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MEDIJSKA SKUPINA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C0DE286-E579-451E-A877-2B815F8CD2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104</a:t>
            </a:fld>
            <a:endParaRPr lang="h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" name="Google Shape;822;p163"/>
          <p:cNvGraphicFramePr/>
          <p:nvPr>
            <p:extLst>
              <p:ext uri="{D42A27DB-BD31-4B8C-83A1-F6EECF244321}">
                <p14:modId xmlns:p14="http://schemas.microsoft.com/office/powerpoint/2010/main" val="1664448691"/>
              </p:ext>
            </p:extLst>
          </p:nvPr>
        </p:nvGraphicFramePr>
        <p:xfrm>
          <a:off x="50660" y="1527127"/>
          <a:ext cx="8697804" cy="51941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00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286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Otkrivanje i razvijanje interesa učenika za stvaralačkim izražavanjem. Druženje i poticanje kreativnosti među učenicima kako bi kroz stvaralački izraz proširili svoje znanje iz područja likovne umjetnosti.Upoznati različite likovne tehnike (njihovu primjenu) i likovne umjetnike.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86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Namijenjena je učenicima koji pokazuju interes za likovno stvaralaštvo. Povećati motivaciju za rad sudjelovanjem na likovnim natječajima. Razvijati kreativnost i samostalnost koristeći različite likovne tehnike i motive te predstaviti radove na školskim izložbama.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4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Tamara Maturanec i učenici 1. razreda PRO Gornji Draganec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47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Individualan rad, rad u paru, grupni rad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Jedan sat tjedno tijekom cijele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 kn za potrošni materijal.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68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Izložbe u prostorijama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190284FC-689B-4348-A324-A6BCEDB8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LIKOVNA SKUPINA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6E9D6C96-FD1B-4B3C-9700-57EE2D164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105</a:t>
            </a:fld>
            <a:endParaRPr lang="hr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2724388286"/>
              </p:ext>
            </p:extLst>
          </p:nvPr>
        </p:nvGraphicFramePr>
        <p:xfrm>
          <a:off x="251520" y="1801407"/>
          <a:ext cx="8377675" cy="4695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Program osposobljavanja za upravljanje biciklom.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Program daje učenicima 5. razreda osnovne škole mogućnost stjecanja dodatnih kompetencija, koje pridonose njihovom sigurnijem sudjelovanju u prometu, mogućnost polaganja biciklističkoga ispita i dobivanje potvrde o osposobljenosti za upravljanje biciklom.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Vojislav Klinac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Uvježbavanje ponašanja na ulici i prometnoj stvarnosti, rješavanje ispita  i vožnja spretnosti na poligonu.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50 kuna za fotokopiranje.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Polaganje ispita u suradnji učitelja, zaposlenika HAK-a i policijskih službenika.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15237001-2133-4B02-93D5-646AC7F1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1" y="46201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PROMETNA SKUPINA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3BE2E7C-7036-4ED4-9658-92236F3C6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106</a:t>
            </a:fld>
            <a:endParaRPr lang="hr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1988583356"/>
              </p:ext>
            </p:extLst>
          </p:nvPr>
        </p:nvGraphicFramePr>
        <p:xfrm>
          <a:off x="179512" y="1484786"/>
          <a:ext cx="8784976" cy="54261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331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govornih sposobnosti te razvoj izražajnih mogućnosti učenika.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Samostalno izricanje različitih vrsta tekstova. Razvoj jezično-komunikacijskih sposobnosti pri govornoj uporabi jezika u svim funkcionalnim stilovima, razvoj čitateljske kulture i čitateljskog interesa.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interesa prema hrvatskoj i svjetskoj književnosti.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Osposobljavanje učenika za adekvatno usmeno istraživanje, bogaćenje rječnika i stila izražavanja.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učenika na izvođenje stvaralačkih i kreativnih zadataka.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osjećaja za naglašavanje, boju glasa i intonaciju.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Pružiti učenicima zabavne i poučne sadržaje kojima će ispuniti slobodno vrijeme nakon nastave.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30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Priprema za javni nastup  - predstavljanje aktivnosti na prigodnim svečanostima u školi  uz određene blagdane.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Razvoj učenikova stvaralaštva i komunikacijskih sposobnosti.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Tematikom izvođenih djela ukazivati na različite probleme s kojima se susreću učenici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9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Josipa </a:t>
                      </a:r>
                      <a:r>
                        <a:rPr lang="hr-HR" sz="11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Perčec</a:t>
                      </a: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Jurčić</a:t>
                      </a:r>
                      <a:endParaRPr sz="11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9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u predstavama.</a:t>
                      </a:r>
                      <a:endParaRPr sz="11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1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9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Papir za fotokopiranje, rekviziti, kostimi, scenografija.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196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Izvođenje javnih nastupa pred učenicima, učiteljima, roditeljima i lokalnom zajednicom.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na međuopćinskoj ili županijskoj smotri </a:t>
                      </a:r>
                      <a:r>
                        <a:rPr lang="hr-HR" sz="11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LiDraNo</a:t>
                      </a: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2020.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Opisno praćenje rada učenika.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Analiza rada družine i </a:t>
                      </a:r>
                      <a:r>
                        <a:rPr lang="hr-HR" sz="11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1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napretka učenika na području usmenog umjetničkog izričaja.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5E1C8F83-853B-4666-AB63-86816496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DRAMSKO-RECITATORSKA SKUPINA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0EC58A4-272E-4CE3-9699-1D4FEC1C4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107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35921903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2" name="Google Shape;842;p167"/>
          <p:cNvGraphicFramePr/>
          <p:nvPr>
            <p:extLst>
              <p:ext uri="{D42A27DB-BD31-4B8C-83A1-F6EECF244321}">
                <p14:modId xmlns:p14="http://schemas.microsoft.com/office/powerpoint/2010/main" val="1577332247"/>
              </p:ext>
            </p:extLst>
          </p:nvPr>
        </p:nvGraphicFramePr>
        <p:xfrm>
          <a:off x="323528" y="1891103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3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Stjecanje teorijskih i motoričkih znanja učenika, unapređenje zdravlja, poboljšanje motoričkih i funkcionalnih sposobnosti te priprema za školska sportska natjecanja.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Omogućiti učenicima da razviju svoje motoričkie i funkcionalnie sopsobnosti, znanja koja će im omogućiti cjeloživotno vježbanje.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Luka Miklić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 u skupinama, individualni rad, rad u parovima, sudjelovanje u natjecanjima.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Troškovi prijevoza i prehrane.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Individualno opisno praćenje uspješnosti učenika. Plasman na međuopćinskim, županijskim i državnim natjecanjima.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6CF5E52E-4351-4575-AFF6-46D8240A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112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SPORTSKE IGRE – NOGOMET, ODBOJKA, STOLNI TENIS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3A4446E-BF41-4B87-BF40-0305DFA555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108</a:t>
            </a:fld>
            <a:endParaRPr lang="hr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F8EF92-C826-4991-9BCC-A6DDD448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65" y="476674"/>
            <a:ext cx="7633800" cy="958383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TAMBURAŠKA SKUPINA</a:t>
            </a:r>
          </a:p>
        </p:txBody>
      </p:sp>
      <p:graphicFrame>
        <p:nvGraphicFramePr>
          <p:cNvPr id="3" name="Google Shape;842;p167">
            <a:extLst>
              <a:ext uri="{FF2B5EF4-FFF2-40B4-BE49-F238E27FC236}">
                <a16:creationId xmlns:a16="http://schemas.microsoft.com/office/drawing/2014/main" id="{06B14FE2-4285-4A3A-A44D-930AF91B5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970769"/>
              </p:ext>
            </p:extLst>
          </p:nvPr>
        </p:nvGraphicFramePr>
        <p:xfrm>
          <a:off x="35496" y="1532278"/>
          <a:ext cx="8964996" cy="53055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2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Omogućiti učenicima stjecanje vještine sviranja na tamburama te razvijati učenikove glazbene sposobnosti.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45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kod učenika, upoznavanjem zavičajne i hrvatske kulturne baštine, osjećaj pripadnosti zajednici u kojoj živi. Voditi brigu o osobito sposobnim i darovitim učenicima.</a:t>
                      </a:r>
                    </a:p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Promicati tamburašku glazbu, putem javne djelatnosti škole (priredbe, koncerti, smotre (županijska i državna), natjecanja...) i utjecati na unapređivanje glazbene kulture u sredini u kojoj škola djeluje. Omogućiti uz sviranje tambura, stjecanje i drugih važnih glazbenih znanja, vještina i navika, omogućujući učenicima cjelovit glazbeni razvitak.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2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Zdravko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Jorgić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u suradnji s KUD-om ‘’Graničar’’.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0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Merriweather"/>
                        <a:buNone/>
                        <a:tabLst/>
                        <a:defRPr/>
                      </a:pPr>
                      <a:r>
                        <a:rPr lang="hr-HR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osnovne aktivnosti će se realizirati na redovitim probama, jedan sat tjedno, te na prigodnim priredbama u školi i mjestu, sudjelovanje na koncertima, smotrama, kao i na </a:t>
                      </a:r>
                      <a:r>
                        <a:rPr lang="hr-HR" sz="14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tamburijadama</a:t>
                      </a:r>
                      <a:r>
                        <a:rPr lang="hr-HR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samostalno i u suradnji sa kulturno-umjetničkim udrugama.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52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52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2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Individualno praćenje uspješnosti, motivacija, nastup na školskim priredbama i svečanostima, „Pregled rada izvannastavnih aktivnosti u osnovnoj školi“, web stranica škole.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84810B4-5A95-4F84-8752-1E1DC8D3D0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109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90199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82B121C-1E63-475B-9E5B-64E6AED90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604448" cy="6453336"/>
          </a:xfrm>
          <a:prstGeom prst="rect">
            <a:avLst/>
          </a:prstGeom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7696FEF-EA03-46E7-A36A-E9655ED8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5204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258894812"/>
              </p:ext>
            </p:extLst>
          </p:nvPr>
        </p:nvGraphicFramePr>
        <p:xfrm>
          <a:off x="127653" y="1628800"/>
          <a:ext cx="9001000" cy="50405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98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Promica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njegovati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ljubavi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prema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glazbi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53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Povezati popularnu i filmsku glazbu primjerima iz rock glazbe. Upoznati i izvoditi popularnu pjesmu u otvorenom/zatvorenom, prilagođenom/virtualnom okružju. Uočiti značajke rocka prateći njegov razvoj kroz povijest.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8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Brajković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Draguljić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8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Timski rad u rock sastavu.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98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 sat tjedno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98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2000,00 za Festival dječjeg glazbenog stvaralaštva i Đake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glazbenjake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608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B6B3413E-1BBB-41CE-B7D2-198FB035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936104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ROCK SASTAV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E650EE3-3241-4692-919C-3C5A6672AD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110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6531752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1690533675"/>
              </p:ext>
            </p:extLst>
          </p:nvPr>
        </p:nvGraphicFramePr>
        <p:xfrm>
          <a:off x="179512" y="1484785"/>
          <a:ext cx="8784976" cy="52364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057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Svladavanje pjevanja kao vještine glazbenog izražavanja. Točno i sigurno usvajanje tekstova i melodije različitih, nepoznatih pjesama, te njihovo izvođenje. Buditi i razvijati reproduktivne i stvaralačke sklonosti učenika javnim nastupima privikavati se na intenzivno sudjelovanje u manifestacijama kulturnog života škole i sredine u kojoj žive.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5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uvježbavanjem različitih pjesama sudjelovati u kulturnim manifestacijama škole.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5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Brajković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Draguljić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09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raditi na temama – Dani kruha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                                            - Sv. Nikola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                                            - Božić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                                            - himna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                                            - Dan škole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Njega i obrazovanje glasa (disanje, postava glasa, dikcija, intonacija, osjećanja ritma, tempo, dinamika, umjetnička izražajnost).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39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39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Zborska odjeća i obuća 3000,00 kn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354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Zadovoljstvo učenika zbog proširivanja likovnih spoznaja i sposobnosti i sudjelovanja u oplemenjivanju unutrašnjeg prostora škole. Analiza rada na kraju nastavne godine.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A95DED42-5B7C-419C-87BE-13DD6EEE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PJEVAČKI ZBOR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FEB4E62-6E8B-4EFC-822D-11F23D2A7C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111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6268762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/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PROJEKTI</a:t>
            </a:r>
            <a:endParaRPr lang="hr-HR" b="1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900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75EB40-7E5E-4583-B34A-CA222437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0" y="260649"/>
            <a:ext cx="8249031" cy="936104"/>
          </a:xfrm>
        </p:spPr>
        <p:txBody>
          <a:bodyPr/>
          <a:lstStyle/>
          <a:p>
            <a:r>
              <a:rPr lang="hr-HR" b="1" dirty="0" err="1">
                <a:effectLst/>
                <a:latin typeface="Arial Narrow" panose="020B0606020202030204" pitchFamily="34" charset="0"/>
              </a:rPr>
              <a:t>Međuškolski</a:t>
            </a:r>
            <a:r>
              <a:rPr lang="hr-HR" b="1" dirty="0">
                <a:effectLst/>
                <a:latin typeface="Arial Narrow" panose="020B0606020202030204" pitchFamily="34" charset="0"/>
              </a:rPr>
              <a:t> projekt (OŠ Blato i OŠ Čazma) - Škola za život</a:t>
            </a:r>
            <a:endParaRPr lang="hr-HR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Google Shape;827;p164">
            <a:extLst>
              <a:ext uri="{FF2B5EF4-FFF2-40B4-BE49-F238E27FC236}">
                <a16:creationId xmlns:a16="http://schemas.microsoft.com/office/drawing/2014/main" id="{C866BBFC-0A45-4093-84F7-4D33A3656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201478"/>
              </p:ext>
            </p:extLst>
          </p:nvPr>
        </p:nvGraphicFramePr>
        <p:xfrm>
          <a:off x="259207" y="1772816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Međuškolska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suradnja između škola u eksperimentalnom programu ‘’Škola za život’’.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 obje škole provodi se projekt pod nazivom ‘’Zdravlje i osobni razvoj’’ i to u eksperimentalnim razredima – 2., 6. i 8. razred.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Lidija Osman, Gordana </a:t>
                      </a:r>
                      <a:r>
                        <a:rPr lang="hr-HR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Jančić</a:t>
                      </a:r>
                      <a:r>
                        <a:rPr lang="hr-H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Marina </a:t>
                      </a:r>
                      <a:r>
                        <a:rPr lang="hr-HR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Uher</a:t>
                      </a:r>
                      <a:r>
                        <a:rPr lang="hr-H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Tamara Brozović Jurišić, Ivana </a:t>
                      </a:r>
                      <a:r>
                        <a:rPr lang="hr-HR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Moguš</a:t>
                      </a:r>
                      <a:r>
                        <a:rPr lang="hr-H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Antonija Trgovac, Mirela Kojić.</a:t>
                      </a:r>
                      <a:endParaRPr lang="hr-HR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Obilježavanje Hrvatskog olimpijskog dana, Svjetskog tjedna kretanja, sudjelovanje na Eko sajmu u Čazmi. Integrirana nastava i radionice na satu razrednika.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9. 9. 2019. – 15. 11. 2019.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Popunjavanje ankete i upitnika.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Usvojene osnovne informacije o važnosti prehrane i tjelovježbe za cjelokupno zdravlje.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48A33205-2D83-4415-9951-90F0F4E9E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113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4775031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4FB4BA-0017-44BE-B4B3-61CA76BE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02" y="476674"/>
            <a:ext cx="8249031" cy="814367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PILOT PROJEKT e-Škole</a:t>
            </a:r>
          </a:p>
        </p:txBody>
      </p:sp>
      <p:graphicFrame>
        <p:nvGraphicFramePr>
          <p:cNvPr id="4" name="Google Shape;827;p164">
            <a:extLst>
              <a:ext uri="{FF2B5EF4-FFF2-40B4-BE49-F238E27FC236}">
                <a16:creationId xmlns:a16="http://schemas.microsoft.com/office/drawing/2014/main" id="{EC1550EE-41E7-46D4-9E01-BD1FAB551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03977"/>
              </p:ext>
            </p:extLst>
          </p:nvPr>
        </p:nvGraphicFramePr>
        <p:xfrm>
          <a:off x="278002" y="1667746"/>
          <a:ext cx="8705283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8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Podizanje digitalne zrelosti e-Škole (II. faza).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Pilotiranje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organizacijske, tehnološke i obrazovne koncepte uvođenja IKT-a u obrazovne i poslovne procese te na temelju iskustva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pilotiranja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razviti strategiju za implementaciju sustava digitalno zrelih škola u cijeli sustav osnovnog i srednjeg obrazovanja u Republici Hrvatskoj.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Hrvatska akademska i istraživačka mreža,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CARNet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 OŠ Čazma, ravnateljica škole Lidija Osman i koordinator Dragan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Šantalab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Organizacija i provedba edukacije svih nastavnika STEM područja i stručnih suradnika, administrativnog osoblja te dijela nastavnika ostalih područja-implementacija usvojenih znanja i vještina u nastavni proces.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MZO,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CarNet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FD608A3-8DA5-49C4-B159-99B837861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114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4446722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4109487248"/>
              </p:ext>
            </p:extLst>
          </p:nvPr>
        </p:nvGraphicFramePr>
        <p:xfrm>
          <a:off x="323528" y="1698832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Prezentirati svoje sposobnosti na svim područjima.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Razviti samopouzdanje kod učenika.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Brajković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Draguljić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Jednom godišnje.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Veljača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Nagrade za najuspješnije – 500,00 kn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961C136C-7A25-406C-91BB-941807C8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957"/>
            <a:ext cx="7633800" cy="936104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SUPERTALENT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0CA9B68-F76B-46B2-ADA0-98265A5BD8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115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62427182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3797534647"/>
              </p:ext>
            </p:extLst>
          </p:nvPr>
        </p:nvGraphicFramePr>
        <p:xfrm>
          <a:off x="253298" y="1565165"/>
          <a:ext cx="8637404" cy="5010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3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28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Svladavanje novinarskog umijeća.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Usavršavanje medijskog izražavanja.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Korištenje informatičkih tehnologija u cilju edukacije učenika- novinara.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Prezentacija školskog lista u cilju promocije škole.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Praćenja događaja unutar i izvan škole.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Zajednički rad uredništva.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0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Mikušić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 uredništvo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školske godine održavaju se sastanci uredništva i donose se glavne odrednice i smjernice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školske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75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Sredstva će se nabavljati u dogovoru s roditeljima i školom.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59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Kroz zadovoljstvo učenika i učitelja što su njihovi radovi i radovi njihovih prijatelja objavljeni u časopisu.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2D764E97-2406-47D4-9618-DDADD0C9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4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ŠKOLSKI LIST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32467DD-7FF1-477F-80E7-1ABCBB60A9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116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8524288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5" name="Google Shape;975;p193"/>
          <p:cNvGraphicFramePr/>
          <p:nvPr>
            <p:extLst>
              <p:ext uri="{D42A27DB-BD31-4B8C-83A1-F6EECF244321}">
                <p14:modId xmlns:p14="http://schemas.microsoft.com/office/powerpoint/2010/main" val="2499247217"/>
              </p:ext>
            </p:extLst>
          </p:nvPr>
        </p:nvGraphicFramePr>
        <p:xfrm>
          <a:off x="194676" y="1814779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2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Učvrstiti znanje engleskog jezika, razmjena ideja s učiteljima i učenicima stranih zemalja.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rimjena stečenih znanja iz prirode i biologije.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Moguš, učenici 6, 7 i 8. razreda.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Komunikacija, izrada plakata, video zapisa, ispunjavanje anketa.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Plakati, video zapisi, PPT.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05183CF-41D5-4D92-9323-31F647EA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77" y="332656"/>
            <a:ext cx="7633800" cy="1492000"/>
          </a:xfrm>
        </p:spPr>
        <p:txBody>
          <a:bodyPr/>
          <a:lstStyle/>
          <a:p>
            <a:pPr lvl="0"/>
            <a:r>
              <a:rPr lang="hr-HR" sz="2400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sz="24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(TEMATIKA VEZANA UZ MENTALNO I FIZIČKO ZDRAVLJE TE STRUČNE TEME VEZANE UZ GRADIVO PRIRODE I BIOLOGIJE)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F5279E3-8F3D-432C-91A7-57E1B3382E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117</a:t>
            </a:fld>
            <a:endParaRPr lang="hr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0" name="Google Shape;980;p194"/>
          <p:cNvGraphicFramePr/>
          <p:nvPr>
            <p:extLst>
              <p:ext uri="{D42A27DB-BD31-4B8C-83A1-F6EECF244321}">
                <p14:modId xmlns:p14="http://schemas.microsoft.com/office/powerpoint/2010/main" val="1786075880"/>
              </p:ext>
            </p:extLst>
          </p:nvPr>
        </p:nvGraphicFramePr>
        <p:xfrm>
          <a:off x="179513" y="1556792"/>
          <a:ext cx="8693226" cy="53337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8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razviti svijest kod učenika o važnosti očuvanja prirode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napraviti popis flore i faune u okolici škole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uređivanje okolice škole (izrada kućica za ptice, oslikavanje betonskih klupica ispred škole s eko motivima)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odvajanje otpada (papir, plastika)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naučiti učenike održivom razvoju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primjena stečenog znanja iz biologije, stjecanje stava o odgojnoj ulozi biologije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Moguš,  svi učenici od 5. do 8. razreda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56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ispitivanje trenutnih razina osviještenosti kod učenika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nabava potrebnog materijala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uređivanje panoa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korištenje različite aparature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monitoring Kockavice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materijal za uređivanje (boja, lak, kante za smeće)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01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promjena navika učenika (odvajanje otpada)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kritičko mišljenje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D58302F3-3FEB-4C2E-BDBE-7777FC9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62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MISLI ZELENO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6B1C3D8-079B-41BE-9ACF-74097D2B1D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118</a:t>
            </a:fld>
            <a:endParaRPr lang="hr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5" name="Google Shape;985;p195"/>
          <p:cNvGraphicFramePr/>
          <p:nvPr>
            <p:extLst>
              <p:ext uri="{D42A27DB-BD31-4B8C-83A1-F6EECF244321}">
                <p14:modId xmlns:p14="http://schemas.microsoft.com/office/powerpoint/2010/main" val="2756355150"/>
              </p:ext>
            </p:extLst>
          </p:nvPr>
        </p:nvGraphicFramePr>
        <p:xfrm>
          <a:off x="251522" y="1657494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uvesti učenike razredne nastave u svijet biologije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pripremiti učenike za nadolazeće sadržaje, projekte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shvaćanje važnosti znanosti u svakodnevnom životu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smanjiti jaz prelaska učenika u više razrede OŠ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lakše usvajanje i povezivanje gradiva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znatiželje i kreativnog razmišljanja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Moguš, učenici razredne nastave 4.a, b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održavanje radionica i obrazovnih sadržaja iz biologije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1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školske godine 2019./2020.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potrošni materijal (sol, šećer, baloni, kupus…)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izlazne kartice, vršnjačko vrednovanje, samovrednovanje, vrednovanje učiteljice, izrada plakata...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DDDCACB3-35A5-4FD8-B878-AD9DB6FC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MALA ŠKOLA BIOLOGIJE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467A751-20BF-48F6-94B3-717CA37207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119</a:t>
            </a:fld>
            <a:endParaRPr lang="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D37A68B-BC0A-4666-AC33-33BD0BDCF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604449" cy="6453336"/>
          </a:xfrm>
          <a:prstGeom prst="rect">
            <a:avLst/>
          </a:prstGeom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1E9971A-0CBF-4B71-9B9C-741337C2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67294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0" name="Google Shape;990;p196"/>
          <p:cNvGraphicFramePr/>
          <p:nvPr>
            <p:extLst>
              <p:ext uri="{D42A27DB-BD31-4B8C-83A1-F6EECF244321}">
                <p14:modId xmlns:p14="http://schemas.microsoft.com/office/powerpoint/2010/main" val="40698286"/>
              </p:ext>
            </p:extLst>
          </p:nvPr>
        </p:nvGraphicFramePr>
        <p:xfrm>
          <a:off x="251520" y="1772816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Projekt 100. dan škole obuhvaća učenike i učitelje na nacionalnoj razini koji kroz odabrane, zanimljive, ali različite sadržaje obilježavaju 100. dan u školi.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kroz različite aktivnosti stječu kompetencije komuniciranja na materinjem jeziku, razvijaju socijalna i građanska prava i dužnosti kao dio zajednice.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Vrlac, Anita Mikulandra, Željka Jagodić i učenici 1. a i  1.b i 4.a razreda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Igrom, radionicama, kvizovima i likovnim uradcima.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veljača 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Vrednuje se zadovoljstvo i aktivnost sudionika, procjenjivanje uspjeha aktivnosti i postignutog rezultata pomoću nastavnih listića, prezentacije plakata i opisnog praćenja. Izrada plakata, objava na web stranici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EF209125-A6A4-43F3-9618-6943A1A3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8921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100. DAN ŠKOLE (</a:t>
            </a:r>
            <a:r>
              <a:rPr lang="hr-HR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projekt)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025AB0A-5571-4648-B08A-F1404AB2E3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120</a:t>
            </a:fld>
            <a:endParaRPr lang="hr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5" name="Google Shape;995;p197"/>
          <p:cNvGraphicFramePr/>
          <p:nvPr>
            <p:extLst>
              <p:ext uri="{D42A27DB-BD31-4B8C-83A1-F6EECF244321}">
                <p14:modId xmlns:p14="http://schemas.microsoft.com/office/powerpoint/2010/main" val="4182540734"/>
              </p:ext>
            </p:extLst>
          </p:nvPr>
        </p:nvGraphicFramePr>
        <p:xfrm>
          <a:off x="281213" y="1575955"/>
          <a:ext cx="8377675" cy="5075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Potaknuti učenike da budu aktivni građani u odnosu prema samoj planeti  Zemlji i prema njenim resursima koje koristimo.  Razvijati svijest kod učenika o važnosti očuvanja prirode. Osvijestiti učenike ekološki prihvatljivim djelovanjem koje će potaknuti da i sami pristupaju ovoj temi razmišljajući, aktivno se uključiti i djelovati u svojoj zajednici.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1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Povezivati nastavne sadržaje sa svakodnevnim životom; samostalno oblikovati nove predmete od različitih materijala - razumjeti pojam recikliranje i primjenjivati ga u svakodnevnom životu. Osvijestiti važnost odvojenog prikupljanja otpada kao načina štednje energije i očuvanja okoliša.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Jagodić, Anita Mikulandra, učenici 4.a i 1.b razreda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održavanje radionica recikliranja, uređivanje panoa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različiti materijali za recikliranje - vrećice, papirnate role, stari CD-i, tkanine, ljepilo, lak, boje u spreju...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Sustavno praćenje učenikovih postignuća, uspjeha, interesa, motivacija i sposobnosti u ostvarivanju zadataka, prezentacija projekta praktičnim radovima; promjena navika učenika (odvajanje otpada); 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A473651E-CD25-41BB-8595-ABECF16A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MISLIM ZELENO, ČUVAM ZEMLJU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B514361-696E-4057-AB6C-58DE133B33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121</a:t>
            </a:fld>
            <a:endParaRPr lang="hr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0" name="Google Shape;1000;p198"/>
          <p:cNvGraphicFramePr/>
          <p:nvPr>
            <p:extLst>
              <p:ext uri="{D42A27DB-BD31-4B8C-83A1-F6EECF244321}">
                <p14:modId xmlns:p14="http://schemas.microsoft.com/office/powerpoint/2010/main" val="2706573953"/>
              </p:ext>
            </p:extLst>
          </p:nvPr>
        </p:nvGraphicFramePr>
        <p:xfrm>
          <a:off x="179512" y="1640638"/>
          <a:ext cx="8784976" cy="50806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1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Motivacija djece da se bave matematikom i izvanškolskih sadržaja. Razvijati logičko mišljenje i zaključivanje uočavanjem uzročno posljedičnih  veza i odnosa.  Popularizirati  matematiku među učenicima, jer se na natjecanje mogu prijaviti svi učenici koji to žele bez obzira na njihovu ocjenu iz matematike u školi.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9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Omogućiti učenicima usvajanje dodatnih nastavnih sadržaja koji se ne obrađuju na satovima redovne nastave. Razvijanje sposobnosti za primjene informacijske-komunikacijske tehnologije u različitim primjenskim područjima.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Vrlac, Anita Mikulandra, Željka Jagodić i učenici 1. a i 1.b i 4.a razreda,3.a Marija Kapelac, Tamara Maturanec,Mirela Kojić 2.b, Mirjana Tišljarec 3.b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9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Rješavanje zadataka s prošlogodišnjih natjecanja,  rješavanje složenijih matematičkih problema; online sudjelovanje na međunarodnom matematičko - informatičkom  natjecanju “Dabar”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1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studeni 2019.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9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69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Analiza postignutih rezultata na međunarodnom natjecanju “Dabar”; objava na web stranici škole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47E410ED-9539-4805-A8E2-F7B8BD3D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30851"/>
            <a:ext cx="7633800" cy="936104"/>
          </a:xfrm>
        </p:spPr>
        <p:txBody>
          <a:bodyPr/>
          <a:lstStyle/>
          <a:p>
            <a:pPr lvl="0"/>
            <a:r>
              <a:rPr lang="hr-HR" sz="36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MEĐUNARODNO MATEMATIČKO - INFORMATIČKO NATJECANJE  “DABAR”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F0BFAAF-2E90-40B2-9E12-172DB6CAC6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122</a:t>
            </a:fld>
            <a:endParaRPr lang="hr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0" name="Google Shape;1010;p200"/>
          <p:cNvGraphicFramePr/>
          <p:nvPr>
            <p:extLst>
              <p:ext uri="{D42A27DB-BD31-4B8C-83A1-F6EECF244321}">
                <p14:modId xmlns:p14="http://schemas.microsoft.com/office/powerpoint/2010/main" val="1354185026"/>
              </p:ext>
            </p:extLst>
          </p:nvPr>
        </p:nvGraphicFramePr>
        <p:xfrm>
          <a:off x="251520" y="1600849"/>
          <a:ext cx="8712968" cy="51204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0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Ciljevi projekta su upoznati život, rad i djela najvećih likovnih umjetnika, uočiti boje spektra koje nas okružuju u prirodi prikazati crtom detalje, crtom oblikovati različite predmete, stvoriti uvjete za stvaralački razvoj djece, razvoj njegovih umjetničkih i kreativnih sposobnosti, razvoj inicijative, samopouzdanja i sposobnosti kreativnog izražavanja. Ostvareni ciljevi i zadaci pomažu razviti osobu koja je sposobna razmišljati, maštati, ostvariti kreativne ideje i analizirati svoje rezultate.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 najvećim likovnim majstorima i poticati ih na učenje i stvaranje potaknuto određenim remek djelom, učiti ih kako učiti, razvijati socijalne i građanske kompetencije, razvijati poduzetnost i inicijativnost.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Anita Mikulandra  i učenici  1.b razreda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9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 satovima likovne kulture - tijekom godine odabrati 5 umjetnika i ostvariti likovne zadatke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godine 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1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Izložba u školi, objava na školskom webu, objava na Twinspace-u.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22CF2658-13AB-41DF-A6E3-DE1FDC5D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U SVIJETU LIKOVNIH UMJETNIKA (</a:t>
            </a:r>
            <a:r>
              <a:rPr lang="hr-HR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projekt)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CEBC342-3D0C-46C3-AC7F-A44969D6D8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123</a:t>
            </a:fld>
            <a:endParaRPr lang="hr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5" name="Google Shape;1015;p201"/>
          <p:cNvGraphicFramePr/>
          <p:nvPr>
            <p:extLst>
              <p:ext uri="{D42A27DB-BD31-4B8C-83A1-F6EECF244321}">
                <p14:modId xmlns:p14="http://schemas.microsoft.com/office/powerpoint/2010/main" val="2221161899"/>
              </p:ext>
            </p:extLst>
          </p:nvPr>
        </p:nvGraphicFramePr>
        <p:xfrm>
          <a:off x="297419" y="1728100"/>
          <a:ext cx="8377675" cy="43890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Priprema učenika i roditelja za drugi ciklus osnovnoškolskog obrazovanja. Uspješna i sretna integracija učenika u 5. razred, zadovoljni roditelji i učitelji.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Olakšati učenicima 4. razreda prelazak u 5. razred, bolja integracija i prilagodba učenika. Razvijanje pozitivnog stava učenika prema prijelazu u predmetnu nastavu, jačanje svijesti o važnosti prihvaćanja novih vršnjaka u razrednoj zajednici, sudjelovati u izgradnji zajedništva i dobrom ozračju u razredu.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učenika 4. razreda s budućim predmetnim učiteljima.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Prezentacija novih nastavnih predmeta (Povijest, Geografija, Tehnička kultura itd.).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novog školskog prostora (matična škola -učionice za predmetnu nastavu, školska knjižnica, školska dvorana). Druženje s vršnjacima iz područnih škola.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Ojačati suradnju učitelja razredne i predmetne nastave kroz nekoliko zajedničkih sastanaka tijekom šk. godine. Zajednička izrada inicijalnih testova za 5. razred.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roditelje s promjenama pri prijelazu u predmetnu nastavu (kabinetska nastava, više učitelja, opsežnije nastavno gradivo, različiti kriteriji vrednovanja, slabije ocjene u 1. polugodištu), pružiti savjete što je važno za uspjeh u 5. razredu.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Marina Uher, prof. - koordinatorica projekta.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Predstavljanje projekta na 1. roditeljskom sastanku u 4. razredima.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Pedagoške radionice na satu razrednog odjela.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Predavanje za roditelje učenika.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7636A096-1548-40CE-89F9-94D63E37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HRABRO U PETI RAZRED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5715D0F-C022-440D-B14C-FC0F2C981F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124</a:t>
            </a:fld>
            <a:endParaRPr lang="hr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0" name="Google Shape;1020;p202"/>
          <p:cNvGraphicFramePr/>
          <p:nvPr>
            <p:extLst>
              <p:ext uri="{D42A27DB-BD31-4B8C-83A1-F6EECF244321}">
                <p14:modId xmlns:p14="http://schemas.microsoft.com/office/powerpoint/2010/main" val="1012350662"/>
              </p:ext>
            </p:extLst>
          </p:nvPr>
        </p:nvGraphicFramePr>
        <p:xfrm>
          <a:off x="323528" y="1484784"/>
          <a:ext cx="8568952" cy="5364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1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7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UČITELJICE 4. RAZREDA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Suradnja s učiteljima predmetne nastave i koordinatoricom projekta.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Organizacija dolaska učitelja predmetne nastave na određeni nastavni sat.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UČITELJI/ICE PREDMETNE NASTAVE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 gosti na nastavnom satu.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u integriranom nastavnom danu - prema dogovorenom rasporedu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STRUČNI SURADNICI - DEFEKTOLOGINJA I KNJIŽNIČAR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u integriranom nastavnom danu.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Objava aktivnosti na web stranici škole.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Pomoć u pripremi predavanja za roditelje.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5. RAZREDA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Gosti na satu razrednog odjela učenika 4. razreda (</a:t>
                      </a:r>
                      <a:r>
                        <a:rPr lang="hr" sz="1400" i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‘’Kako je to biti petaš’’?)</a:t>
                      </a:r>
                      <a:endParaRPr sz="14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40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l-PL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Pedagoške radionice na satu razrednog odjela i dolazak učenika 5. razreda na isti, nastavni sati određenih predmeta (sudjelovanje učitelja PN), integrirani nastavni dan u matičnoj školi, predavanja za roditelje.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AutoNum type="romanUcPeriod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OBRAZOVNO RAZDOBLJE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RUJAN - LISTOPAD: predstaviti projekt roditeljima učenika 4. razreda; plan i raspored aktivnosti.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LISTOPAD - STUDENI: pedagoška radionica </a:t>
                      </a:r>
                      <a:r>
                        <a:rPr lang="hr" sz="14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‘’I ja ću biti petaš’’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- SRO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STUDENI - PROSINAC: organizacija dolaska učitelja PN u područne škole, upoznavanje predmetnog učitelja (1 nastavni sati), objava rezultata aktivnosti na webu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7FDCD0D-6CD4-41CA-9759-582D1EFCEF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125</a:t>
            </a:fld>
            <a:endParaRPr lang="hr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Google Shape;1025;p203"/>
          <p:cNvGraphicFramePr/>
          <p:nvPr>
            <p:extLst>
              <p:ext uri="{D42A27DB-BD31-4B8C-83A1-F6EECF244321}">
                <p14:modId xmlns:p14="http://schemas.microsoft.com/office/powerpoint/2010/main" val="467737553"/>
              </p:ext>
            </p:extLst>
          </p:nvPr>
        </p:nvGraphicFramePr>
        <p:xfrm>
          <a:off x="323530" y="1628800"/>
          <a:ext cx="8377675" cy="4815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8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II.        OBRAZOVNO RAZDOBLJE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VELJAČA - OŽUJAK: plan i raspored daljnjih aktivnosti, radni sastanci, učenici 5. razreda - gosti na satu razrednog odjela učenika 4. razreda.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TRAVANJ - SVIBANJ: integrirani nastavni dan, 1. dio predavanja za roditelje.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LIPANJ - analiza rezultata vrednovanja projekta,objava rezultata na webu  škole.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KOLOVOZ - međusobna suradnja učitelja u izradi inicijalnih testova; 2. dio predavanja za roditelje.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RUJAN - zajednički roditeljski sastanak 5. razreda  - predstavljanje Razrednog vijeća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Troškovi pripreme aktivnosti i/ili projekta ……………………………………………………….. 600,00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Materijal i pribor …………………………………………………………………………………………………. 100,00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UKUPNO ………………………………………………………………………………………………………………. 700,00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Svaka provedena aktivnost evaluirati će se putem upitnika (učenici, učitelji, roditelji).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Dogovaranje zajedničkih aktivnosti te nastavak rada na integraciji učenika u 5. razred te potencijalno proširiti projekt i na 3. razred.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BF4D3B3-DC20-4178-84F7-2EE6CD8F7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126</a:t>
            </a:fld>
            <a:endParaRPr lang="hr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" name="Google Shape;1035;p205"/>
          <p:cNvGraphicFramePr/>
          <p:nvPr>
            <p:extLst>
              <p:ext uri="{D42A27DB-BD31-4B8C-83A1-F6EECF244321}">
                <p14:modId xmlns:p14="http://schemas.microsoft.com/office/powerpoint/2010/main" val="1661852412"/>
              </p:ext>
            </p:extLst>
          </p:nvPr>
        </p:nvGraphicFramePr>
        <p:xfrm>
          <a:off x="301539" y="1700810"/>
          <a:ext cx="8377675" cy="50573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i razlikovati kulturno-povijesne spomenike grada Čazme i povijesnih lokaliteta (Podgarić, Jelen grad). Učenici će razviti vještine stvaranja i oblikovanja QR kodova u Online i Offline aplikacijama.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povijesti zavičaja i razvijanje digitalnih vještina.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Učiteljice Marijana Piršić-Tijan, Daria Kos, Anita Mikulandra i Zorica Kučan Vrlac, učenici sedmih razreda.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Fotografiranje kulturno-povijesnih objekata, sažimanje podataka kulturno-povijesnih spomenika, stvaranje i oblikovanje QR kodova te objavljivanje slikovnih i tekstualnih sadržaja na web stranicama škole.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Papir, plastificiranje, kućište.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Lista procjena (vršnjačko vrednovanje).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832A5F8-0517-4974-A620-5B5A69EB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43" y="548680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POVIJESNI QR KODOVI U ČAZMI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4B1A6C-766C-41CD-8F36-EBA4A1DE6B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127</a:t>
            </a:fld>
            <a:endParaRPr lang="hr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" name="Google Shape;1040;p206"/>
          <p:cNvGraphicFramePr/>
          <p:nvPr>
            <p:extLst>
              <p:ext uri="{D42A27DB-BD31-4B8C-83A1-F6EECF244321}">
                <p14:modId xmlns:p14="http://schemas.microsoft.com/office/powerpoint/2010/main" val="702542889"/>
              </p:ext>
            </p:extLst>
          </p:nvPr>
        </p:nvGraphicFramePr>
        <p:xfrm>
          <a:off x="323530" y="1719711"/>
          <a:ext cx="8491529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5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3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digitalne alate za crtanje i slikanje, kreativno izražavanje, istraživanje, razviti digitalne vještine u programima za stvaranje i obradu crteže i slika, razvijati divergentno mišljenje.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Učenik će učiti kako učiti, primijeniti naučeno u svakodnevnom životu, razvijati interes za novo, za IKT, osigurati učenicima usvajanje dodatnih sadržaja.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Barišić Tomšić i Daria Kos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likovne grupe, 6. i 7. razred Informatika.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prilikom obilježavanja blagdana i raznih svečanosti.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Troškovi za materijal (papir, boja za printer) 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Samovrednovanje, vršnjačko vrednovanje, izložba učeničkih radova.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A628EC2A-21D3-4AFE-9F82-A2C7C338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476672"/>
            <a:ext cx="8377675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IZLOŽBE DIGITALNIH CRTEŽA I SLIKA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E4C6B6C-1F1C-4764-90BB-5A42D05263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128</a:t>
            </a:fld>
            <a:endParaRPr lang="hr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" name="Google Shape;1045;p207"/>
          <p:cNvGraphicFramePr/>
          <p:nvPr>
            <p:extLst>
              <p:ext uri="{D42A27DB-BD31-4B8C-83A1-F6EECF244321}">
                <p14:modId xmlns:p14="http://schemas.microsoft.com/office/powerpoint/2010/main" val="1554517820"/>
              </p:ext>
            </p:extLst>
          </p:nvPr>
        </p:nvGraphicFramePr>
        <p:xfrm>
          <a:off x="185595" y="1484784"/>
          <a:ext cx="8778895" cy="5547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637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svijest kod učenika o važnosti očuvanja prirode. Potaknuti da budu aktivni građani u odnosu prema samoj planeti  Zemlji i prema njenim resursima koje koristimo. Osvijestiti učenike o ekološki prihvatljivim djelovanjem koje će potaknuti da i sami pristupaju ovoj temi razmišljajući, aktivno se uključiti i djelovati u svojoj zajednici: uređivati okolicu škole, odvajati otpad, uređivati cvjetnjak...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Poučavati učenike o održivom razvoju.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0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Povezivati nastavne sadržaje sa svakodnevnim životom; samostalno oblikovati nove predmete od različitih materijala - razumjeti pojam recikliranje i primjenjivati ga u svakodnevnom životu. Osvijestiti važnost odvojenog prikupljanja otpada kao načina štednje energije i očuvanja okoliša.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Modrić, Emina Kristić, učenici PŠ Dapci.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održavanje radionica recikliranja, uređivanje panoa, čišćenje okolice škole, uređivanje cvjetnjaka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različiti materijali za recikliranje - vrećice, papirnate role, stari CD-i, tkanine, ljepilo, lak, boje u spreju...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20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Sustavno praćenje učenikovih postignuća, uspjeha, interesa, motivacija i sposobnosti u ostvarivanju zadataka, prezentacija projekta praktičnim radovima; promjena navika učenika (odvajanje otpada); 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97FBE3C8-0056-418D-9158-3CCBC275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93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ZELENO JE ZELENO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FDDFC3-0C89-4500-8107-30E93EFE5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129</a:t>
            </a:fld>
            <a:endParaRPr lang="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336EC66-DA41-411B-8AAA-9CCC90953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4448" cy="6453336"/>
          </a:xfrm>
          <a:prstGeom prst="rect">
            <a:avLst/>
          </a:prstGeom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646BC26-7ACD-45EF-9764-8FD3BA96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09475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Google Shape;1075;p213"/>
          <p:cNvGraphicFramePr/>
          <p:nvPr>
            <p:extLst>
              <p:ext uri="{D42A27DB-BD31-4B8C-83A1-F6EECF244321}">
                <p14:modId xmlns:p14="http://schemas.microsoft.com/office/powerpoint/2010/main" val="1753668551"/>
              </p:ext>
            </p:extLst>
          </p:nvPr>
        </p:nvGraphicFramePr>
        <p:xfrm>
          <a:off x="297419" y="1719711"/>
          <a:ext cx="8377675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kako su se nekad izrađivale igračke, usporediti ih s današnjim igračkama, tradicijske igračke i njihova izrada. Osvijestiti razvoj tehnike i razvoj različitih vrsta igračaka kroz vrijeme.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Samostalno izraditi neku igračku od prirodnih materijala i povezati s tradicijskim igračkama koje su nematerijalna baština RH. Razvijati ljubav za domovinu i važnost čuvanja nematerijalne baštine naše domovine.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Trgovac, 2.a ; Jorgić Zdravko ,PŠ Miklouš, učitelj likovne kulture Matko Antolčić,Grabovnica 1.i 3. razred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 PŠ Miklouš, posjet Galeriji Franje Matešina u Bojani s likovnom radionicom, posjet Eko kuće u Mikloušu, posjet radionici tradicijskih igračaka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 kuna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Iskustveno i praktično poučavanje, izložba radova i fotografija s projekta.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B0FAC936-B7B2-4367-9CAF-EA832FA7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49514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IGRAČKE NEKAD I DANAS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6FAF0E05-6B65-4806-9E19-08FDBF6F3F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130</a:t>
            </a:fld>
            <a:endParaRPr lang="hr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0" name="Google Shape;1090;p216"/>
          <p:cNvGraphicFramePr/>
          <p:nvPr>
            <p:extLst>
              <p:ext uri="{D42A27DB-BD31-4B8C-83A1-F6EECF244321}">
                <p14:modId xmlns:p14="http://schemas.microsoft.com/office/powerpoint/2010/main" val="4246792814"/>
              </p:ext>
            </p:extLst>
          </p:nvPr>
        </p:nvGraphicFramePr>
        <p:xfrm>
          <a:off x="179512" y="1556792"/>
          <a:ext cx="8784976" cy="5030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svijest kod učenika o važnosti očuvanja prirode.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Potaknuti da budu aktivni građani u odnosu prema samoj planeti  Zemlji i prema njenim resursima koje koristimo.   Osvijestiti učenike o ekološki prihvatljivim djelovanjem koje će potaknuti da i sami pristupaju ovoj temi razmišljajući, aktivno se uključiti i djelovati u svojoj zajednici:uređivati okolicu škole, odvajati otpad, uređivati cvjetnjak...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Naučiti učenike o održivom razvoju.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Povezivati nastavne sadržaje sa svakodnevnim životom; samostalno oblikovati nove predmete od različitih materijala - razumjeti pojam recikliranje i primjenjivati ga u svakodnevnom životu. Osvijestiti važnost odvojenog prikupljanja otpada kao načina štednje energije i očuvanja okoliša.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Ivanka Hajduković učiteljica i učenici 1. i 3. razreda.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Održavanje radionica recikliranja, uređivanje panoa, čišćenje okolice škole, uređivanje cvjetnjaka.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Različiti materijali za recikliranje - vrećice, papirnate role, stari CD-i, tkanine, ljepilo, lak, boje u spreju.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Sustavno praćenje učenikovih postignuća, uspjeha, interesa, motivacija i sposobnosti u ostvarivanju zadataka, prezentacija projekta praktičnim radovima; promjena navika učenika (odvajanje otpada); samovrednovanje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F34F1AAE-3281-47C8-AE04-8A9EC6D3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  <a:t>ZELENO JE ZELENO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3666C89-925C-4CC8-8A81-1EFFD035F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131</a:t>
            </a:fld>
            <a:endParaRPr lang="hr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" name="Google Shape;1095;p217"/>
          <p:cNvGraphicFramePr/>
          <p:nvPr>
            <p:extLst>
              <p:ext uri="{D42A27DB-BD31-4B8C-83A1-F6EECF244321}">
                <p14:modId xmlns:p14="http://schemas.microsoft.com/office/powerpoint/2010/main" val="2392584874"/>
              </p:ext>
            </p:extLst>
          </p:nvPr>
        </p:nvGraphicFramePr>
        <p:xfrm>
          <a:off x="323528" y="1772816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Osvijestiti važnost odvojenog prikupljanja otpada kao načina štednje energije i očuvanja okoliša.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Podići razinu ekološke svijesti učenicima i djelatnicima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Tamara Brozović Jurišić, svi učenici i svi djelatnici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Postavljanje kanti za odvojeno prikupljanje otpada u školi, postavljanje informativno-edukativnih plakata i uputa za recikliranje.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školske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 kn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Samovrednovanje, vršnjačko vrednovanje, prezentacije, plakati, izložba fotografija, web.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2B787CCC-D87B-408C-8FC4-25F05E4A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KAKO RECIKLIRATI U ŠKOLI?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665E6D3-CFD9-4E86-AD3B-7FF4822B0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132</a:t>
            </a:fld>
            <a:endParaRPr lang="hr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0" name="Google Shape;1100;p218"/>
          <p:cNvGraphicFramePr/>
          <p:nvPr>
            <p:extLst>
              <p:ext uri="{D42A27DB-BD31-4B8C-83A1-F6EECF244321}">
                <p14:modId xmlns:p14="http://schemas.microsoft.com/office/powerpoint/2010/main" val="2535180930"/>
              </p:ext>
            </p:extLst>
          </p:nvPr>
        </p:nvGraphicFramePr>
        <p:xfrm>
          <a:off x="383162" y="1772816"/>
          <a:ext cx="8377675" cy="43620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Promovirati prirodne znanosti u nižim razredima osnovne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Pripremiti učenike 4. razreda za eksperimentalnu nastavu prirode u 5. razredu te im na taj način olakšati prijelazni period.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Tamara Brozović Jurišić, učenici 4. razreda.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u kojima učenici upoznaju osnovno kemijsko posuđe i pribor te pokus kao sastavni dio nastave kemije.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školske godine.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Radni listići , evaluacijski listići, samovrednovanje, vršnjačko vrednovanje.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9AE79F46-7510-4351-A2FB-7E1D0DE0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MALA ŠKOLA KEMIJE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9C5AA72-2FC3-4225-B004-460C26A343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133</a:t>
            </a:fld>
            <a:endParaRPr lang="hr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" name="Google Shape;1105;p219"/>
          <p:cNvGraphicFramePr/>
          <p:nvPr>
            <p:extLst>
              <p:ext uri="{D42A27DB-BD31-4B8C-83A1-F6EECF244321}">
                <p14:modId xmlns:p14="http://schemas.microsoft.com/office/powerpoint/2010/main" val="4092118430"/>
              </p:ext>
            </p:extLst>
          </p:nvPr>
        </p:nvGraphicFramePr>
        <p:xfrm>
          <a:off x="383164" y="1719711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Promicanje ekoloških vrijednosti i održivog razvoja  kroz primjenu informacijsko komunikacijskih vještina korištenjem suvremenih tehnologija.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istraživačkog odnosa prema okolišu i dokumentiranje opažanja putem korištenja web stranica.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Tamara Brozović Jurišić, Daria Kos, učenici 7. i 8. razreda.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Prepoznavanje i imenovanje  drveća u neposrednoj blizini škole i obilježavanje  na elektronički način QR kodovima.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 kn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Samovrednovanje, vršnjačko vrednovanje, izložba fotografija na web stranici “Drvokod OŠ Čazma”.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7A922B6D-1106-4BD6-8BF1-1C62A0C9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2522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DRVOKOD OŠ ČAZMA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163DD74-E879-4383-AA54-615D7E9F36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134</a:t>
            </a:fld>
            <a:endParaRPr lang="hr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" name="Google Shape;1110;p220"/>
          <p:cNvGraphicFramePr/>
          <p:nvPr>
            <p:extLst>
              <p:ext uri="{D42A27DB-BD31-4B8C-83A1-F6EECF244321}">
                <p14:modId xmlns:p14="http://schemas.microsoft.com/office/powerpoint/2010/main" val="3638236604"/>
              </p:ext>
            </p:extLst>
          </p:nvPr>
        </p:nvGraphicFramePr>
        <p:xfrm>
          <a:off x="251520" y="1667400"/>
          <a:ext cx="8377675" cy="49375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03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Povezati i objasniti važnost očuvanja naše planete i  biljnog i životinjskog svijeta na planeti. Važnost razvrstavanja otpada i recikliranje otpada, te se prilagoditi svojim načinom života očuvanjem okoliša.Uključiti se u razvrstavanje otpada u svom domu i u školi.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učenike i razvijati svijest o očuvanjem naše planete, važnost suživota sa svim životinjskim i biljnim svijetom i očuvanje zaštićenih biljnih i životinjskih vrsta.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7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Trgovac,2.a,3.a,Marija Kapelac, Mirjana Tišljarec 3.b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24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plakati, prezentacije, razgovori,posjet reciklažnog dvorišta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24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Nastavna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godina 2019./2020.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24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 kuna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340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Samovrednovanje, vršnjačko vrednovanje, nastavni listići.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6BF77F4A-C36A-4264-A790-5A3BCC42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ZEMLJA – NAŠA PLANETA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3FCFC03-5ADE-45A4-820A-A6A88B629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135</a:t>
            </a:fld>
            <a:endParaRPr lang="hr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5" name="Google Shape;1115;p221"/>
          <p:cNvGraphicFramePr/>
          <p:nvPr>
            <p:extLst>
              <p:ext uri="{D42A27DB-BD31-4B8C-83A1-F6EECF244321}">
                <p14:modId xmlns:p14="http://schemas.microsoft.com/office/powerpoint/2010/main" val="3287875098"/>
              </p:ext>
            </p:extLst>
          </p:nvPr>
        </p:nvGraphicFramePr>
        <p:xfrm>
          <a:off x="383162" y="1917155"/>
          <a:ext cx="8377675" cy="4268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projekta je razmjena igara iz cijelog svijeta.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kulturu suradnje između drugih škola, usvajati nove igre i drugih zemalja, bogaćenje rječnika engleskog jezika.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Plakati, ppt prezentacija, videokonferencija.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KIvizovi, wordwall, igranje igara.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3E782B9C-7BED-4F75-A7E3-2C6A644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- HOĆETE LI DIJELITI IGRE?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D5B5290-E8BE-4BE5-867C-3CC64967A1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136</a:t>
            </a:fld>
            <a:endParaRPr lang="hr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0" name="Google Shape;1120;p222"/>
          <p:cNvGraphicFramePr/>
          <p:nvPr>
            <p:extLst>
              <p:ext uri="{D42A27DB-BD31-4B8C-83A1-F6EECF244321}">
                <p14:modId xmlns:p14="http://schemas.microsoft.com/office/powerpoint/2010/main" val="2841947756"/>
              </p:ext>
            </p:extLst>
          </p:nvPr>
        </p:nvGraphicFramePr>
        <p:xfrm>
          <a:off x="217400" y="1752648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Odabranim aktivnostima usvojiti znanje o svom mjestu i zavičaju, predstaviti zavičaj u svijetu.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učenike na  ljubav prema zavičaju, prezentirati zavičaj u kulturnom, povijesnom i tradicionalnom okruženju.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Vrlac,  Anita Mikulandra i učenici 1. a i 1.b razreda, Mirela Kojić, 2. b;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Slavka Sabolić 2. i 4. PŠ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Prijava za projekt, odabranim aktivnostima kroz istraživački rad učiti o svom zavičaju, predstaviti zavičaj postavljanjem radova na e Twinning portalu.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 kn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Kvizovi, ppt prezentacija, videokonferencija, evaluacijski listići.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DEF64F0F-202E-4C27-831B-5AC335C7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- RAZGLEDNICE MOGA ZAVIČAJA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4A82AAE-3D9E-41A7-903B-91C84D838F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137</a:t>
            </a:fld>
            <a:endParaRPr lang="hr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5" name="Google Shape;1125;p223"/>
          <p:cNvGraphicFramePr/>
          <p:nvPr>
            <p:extLst>
              <p:ext uri="{D42A27DB-BD31-4B8C-83A1-F6EECF244321}">
                <p14:modId xmlns:p14="http://schemas.microsoft.com/office/powerpoint/2010/main" val="3035869274"/>
              </p:ext>
            </p:extLst>
          </p:nvPr>
        </p:nvGraphicFramePr>
        <p:xfrm>
          <a:off x="292561" y="1751824"/>
          <a:ext cx="8377675" cy="45306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svijest kod učenika o razvoju i očuvanju svjetske i lokalne  kulturne baštine.Upoznavanje učenika sa srednjovjekovnom prehranom i načinom srednjovjekovne torture. Razvijati svijest kod učenika o potrebi zaštite okoliša i očuvanju kulturne baštine. Potaknuti učenike da odabranim aktivnostima istražuju svoje mjesto i zavičaj.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sa srednjovjekovnom kulturnom baštinom.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Miljenko Kovačić, Danijela Šajtar, Ivana Barišić Tomšić, Marijana Piršić-Tijan, Vojislav Klinac, Daria Kos, Anita Mikulandra, Zorica Kučan Vrlac, Neda Culeta, Marija Kapelac, Ančica Mesar, Maja Ravlić, Ivanka Hajduković, Andreja Mrazović, Mirjana Tišljarec.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QR kodova, ankete, dokumentarnog filma, kuharice, odjeće krvnika od jute, obilazak Jelen- grada i Garić grada, posjet muzejima.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1000 kuna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Ispunjena anketa, fotografije s predavanja, dokumentarni film, kuharica, odjeća od jut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Vrednovanje za učenje i vrednovanje kao učenje.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BDD42E85-1F8F-4F36-92CA-D71841BF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SREDNJOVJEKOVNA KULTURNA BAŠTINA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ADEC27E-4C96-4CC0-9C49-D70E1F1E26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138</a:t>
            </a:fld>
            <a:endParaRPr lang="hr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" name="Google Shape;1130;p224"/>
          <p:cNvGraphicFramePr/>
          <p:nvPr>
            <p:extLst>
              <p:ext uri="{D42A27DB-BD31-4B8C-83A1-F6EECF244321}">
                <p14:modId xmlns:p14="http://schemas.microsoft.com/office/powerpoint/2010/main" val="2735068958"/>
              </p:ext>
            </p:extLst>
          </p:nvPr>
        </p:nvGraphicFramePr>
        <p:xfrm>
          <a:off x="323528" y="1916832"/>
          <a:ext cx="8377675" cy="4293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Osposobiti i educirati učitelje u provedbi digitalizacije u nastavi te usmjeravanje nastave na potrebe učenika.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učenika na povezivanje  nastavnih sadržaja  sa svakodnevnim životom.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Šajtar, Lidija Osman.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Edukacija učitelja u Italiji, Irskoj i Grčkoj.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1.7.2019. do 31.8.2020.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19.670 eura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Samovrednovanje, liste evaluacije, anketni listić.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BA6026C2-30A9-4B33-B2AB-2EA52388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8091007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IZVAN ZIDOVA UČIONICE (ERASMUS +)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05095D2-F69B-4684-88BA-6EFA4C4DDD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139</a:t>
            </a:fld>
            <a:endParaRPr lang="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E43AADC-545C-4887-9961-BB72829C3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4448" cy="6453336"/>
          </a:xfrm>
          <a:prstGeom prst="rect">
            <a:avLst/>
          </a:prstGeom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0EE2F7C-4CDE-4CB5-9E13-83094D24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36798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0" name="Google Shape;1140;p226"/>
          <p:cNvGraphicFramePr/>
          <p:nvPr>
            <p:extLst>
              <p:ext uri="{D42A27DB-BD31-4B8C-83A1-F6EECF244321}">
                <p14:modId xmlns:p14="http://schemas.microsoft.com/office/powerpoint/2010/main" val="1428827966"/>
              </p:ext>
            </p:extLst>
          </p:nvPr>
        </p:nvGraphicFramePr>
        <p:xfrm>
          <a:off x="297417" y="1589249"/>
          <a:ext cx="8549166" cy="49360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9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9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02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osvijestiti važnost sadnje vegetacije zbog prekomjerne deforestacije planete te dobrobiti vegetacijskog pokrivača na zdravlje. Naučiti razliku između alohtonih, invazivnih i autohtonih vrsta, te zašto je važn saditi autohtone vrste.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2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učenika na brigu o okolišu i motiviranje ostalih sudionika javnog života. Učenici će na ovaj način ostaviti “trag” pohađanja OŠ Čazma (ovu aktivnost zamjenjujemo s aktivnošću zakapanja vremenske kapsule).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Moguš, učenici 8. razreda (ovisno o zainteresiranosti i materijalnim uvjetima mogu se priključiti i ostali učenici)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97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autohtonim vrstama kraja, uzgoj sadnica iz reproduktivnog materijala šumskih vrsta, sadnja te ograđivanje sadnice zbog mogućih oštećenja tokom košnje. Izrada digitalnog podsjetnika s informacijama o  pojedinoj posađenoj vrsti, datumom sadnje te popisom učenika koji su sudjelovali u ovoj akciji.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25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10. 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</a:t>
                      </a: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25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cijena određene sadnice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46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procesa klijanja, briga za posađene vrste te praćenje promjena koje nastupaju tijekom godišnjih doba.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B45A24E7-FBBA-4376-9ED5-345ADACC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92" y="476672"/>
            <a:ext cx="7633800" cy="1492000"/>
          </a:xfrm>
        </p:spPr>
        <p:txBody>
          <a:bodyPr/>
          <a:lstStyle/>
          <a:p>
            <a:pPr lvl="0"/>
            <a:r>
              <a:rPr lang="it-IT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ZASADI DRVO, NE BUDI PANJ!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079484E-DF7F-4478-A51A-25DE5377A2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140</a:t>
            </a:fld>
            <a:endParaRPr lang="hr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0" name="Google Shape;1150;p228"/>
          <p:cNvGraphicFramePr/>
          <p:nvPr>
            <p:extLst>
              <p:ext uri="{D42A27DB-BD31-4B8C-83A1-F6EECF244321}">
                <p14:modId xmlns:p14="http://schemas.microsoft.com/office/powerpoint/2010/main" val="2519152499"/>
              </p:ext>
            </p:extLst>
          </p:nvPr>
        </p:nvGraphicFramePr>
        <p:xfrm>
          <a:off x="238466" y="1628802"/>
          <a:ext cx="8377675" cy="4813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podizanje svijesti učenika o potrebi zaštite ptica selica (s naglaskom na Bijelu rodu) te njihovih staništa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učenike na konkretno djelovanje za opstanak populacije Bijele rode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 učenici (s naglaskom na razrednu nastavu matične i područnih škola), Zavod za zaštitu prirode BBŽ, učitelji razredne nastave, Ivana Moguš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održavanje radionica od strane djelatnika Zavoda, osnivanje grupe učenika - Čuvari Bijele rode, obrnuta učionica -&gt;podučavanje mlađih učenika o važnosti očuvanja populacije spomenute vrste, obilježavanje Dana ptica selica 10.5., monitoring te praćenje prstenovanih jedinki.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tokom ove i još 3 školske godine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plakata, PPT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05CD6A1A-CE97-413B-8116-39544989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6" y="476672"/>
            <a:ext cx="8667071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LIFE PROGRAM OČUVANJA BIJELE RODE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9521CC6-5504-432A-9139-32B6BD71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141</a:t>
            </a:fld>
            <a:endParaRPr lang="hr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5" name="Google Shape;1155;p229"/>
          <p:cNvGraphicFramePr/>
          <p:nvPr>
            <p:extLst>
              <p:ext uri="{D42A27DB-BD31-4B8C-83A1-F6EECF244321}">
                <p14:modId xmlns:p14="http://schemas.microsoft.com/office/powerpoint/2010/main" val="98888605"/>
              </p:ext>
            </p:extLst>
          </p:nvPr>
        </p:nvGraphicFramePr>
        <p:xfrm>
          <a:off x="251522" y="1772816"/>
          <a:ext cx="8377675" cy="4268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razmjena straničnika s učenicima diljem svijeta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učenike na upoznavanje različitih kultura, prihvaćanje različitosti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1.b  - Anita Mikulandra, učenici 5.d - Ivana Devčić i učenici 7.r.- Ivana Barišić Tomšić, knjižničar Miljenko Kovačić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straničnika, razmjena straničnika s učenicima iz dodijeljene strane zemlje od strane koordinatora ISLM Bookmark Project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listopad/studeni 2019.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straničnika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E142C779-1DA5-438F-8878-FA82BE8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2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STRANIČNIK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B50FFAA-B0E1-4CB8-AD9F-0E89BE8425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142</a:t>
            </a:fld>
            <a:endParaRPr lang="hr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0" name="Google Shape;1160;p230"/>
          <p:cNvGraphicFramePr/>
          <p:nvPr>
            <p:extLst>
              <p:ext uri="{D42A27DB-BD31-4B8C-83A1-F6EECF244321}">
                <p14:modId xmlns:p14="http://schemas.microsoft.com/office/powerpoint/2010/main" val="3499877285"/>
              </p:ext>
            </p:extLst>
          </p:nvPr>
        </p:nvGraphicFramePr>
        <p:xfrm>
          <a:off x="238465" y="1700810"/>
          <a:ext cx="8377675" cy="46001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kroz niz aktivnosti stjecati znanje o sebi, razumjeti svoje emocije, razvijati odgovornost prema sebi i drugima..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Usvajat će i njegovati kroz razne poticajne situacije i aktivnosti: temeljne humane vrijednosti kao što su prijateljstvo i nenasilje, pravednost i empatija.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Anita Mikulandra, Gordana Jančić,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Uher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- odabranim aktivnostima kroz istraživački rad primjenjivati dječja prava u svakodnevnom životu i naučiti se preuzimati odgovornost u svakodnevnom životu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 rujna 2019. do svibnja 2020.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100 kn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vrednovat ćemo projekt međusobnom valorizacijom učenika i učitelja putem prezentacije projekta koristeći videokonferencije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EE6B8B56-4E9A-4DC4-BE03-979500DB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5" y="441328"/>
            <a:ext cx="8667071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MEMENTO PRIJATELJSTVA 6 (</a:t>
            </a:r>
            <a:r>
              <a:rPr lang="hr-HR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)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B727D49-6B7C-4E21-BE32-BB36E5011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143</a:t>
            </a:fld>
            <a:endParaRPr lang="hr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0" name="Google Shape;1170;p232"/>
          <p:cNvGraphicFramePr/>
          <p:nvPr>
            <p:extLst>
              <p:ext uri="{D42A27DB-BD31-4B8C-83A1-F6EECF244321}">
                <p14:modId xmlns:p14="http://schemas.microsoft.com/office/powerpoint/2010/main" val="1499420524"/>
              </p:ext>
            </p:extLst>
          </p:nvPr>
        </p:nvGraphicFramePr>
        <p:xfrm>
          <a:off x="251520" y="1743706"/>
          <a:ext cx="8377675" cy="4268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5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-usporediti izgled predmeta iz prošlosti s njihovim današnjim izgledom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-upoznati učenike da sve oko sebe ima prošlost,sadašnjost i budućnost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Kapelac,Ančica Mesar,3.a,3r PRO Draganec,Danijela Modrić, 2. i 3. r.-PRO Dapci, Mirjana Tišljarec 3.b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-plakati,prezentacija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školske godine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-vršnjačko vrednovanje,samovrednovanje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3DBACE6D-751C-4DA8-A8C3-3BC73550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4" y="244459"/>
            <a:ext cx="8377675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TADA I SADA, UPORABNI PREDMETI U PROŠLOSTI I SADAŠNJOSTI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5A8DD77-19E2-40C5-8F54-F48E4E2743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144</a:t>
            </a:fld>
            <a:endParaRPr lang="hr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5" name="Google Shape;1175;p233"/>
          <p:cNvGraphicFramePr/>
          <p:nvPr>
            <p:extLst>
              <p:ext uri="{D42A27DB-BD31-4B8C-83A1-F6EECF244321}">
                <p14:modId xmlns:p14="http://schemas.microsoft.com/office/powerpoint/2010/main" val="1032182245"/>
              </p:ext>
            </p:extLst>
          </p:nvPr>
        </p:nvGraphicFramePr>
        <p:xfrm>
          <a:off x="251520" y="1772816"/>
          <a:ext cx="8377675" cy="43868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-istaknuti važnost te pozitivnu i zabavnu stranu čitanja.poticati čitanje i čitanje naglas,razvijati ljubav prema knjizi i čitanju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--poticati učenike na čitanje, naročito čitanje naglas,razvijati ljubav prema knjizi i čitanju te zavičajnom govoru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Kapelac,3a , Mirjana Tišljarec 3.b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-organizirati tjedan čitanja naglas tijekom mjeseca hrvatske knjige te Dana  materinskog jezika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-tijekom školske godine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vršnjačko vrednovanje ,samovrednovanje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9FFEFC32-D91F-4C9F-9C39-1E82D7C0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8742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VOLIM  ČITATI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A441DA6-6FAF-494B-B6FD-BD7CFB6FF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145</a:t>
            </a:fld>
            <a:endParaRPr lang="hr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5" name="Google Shape;1185;p235"/>
          <p:cNvGraphicFramePr/>
          <p:nvPr>
            <p:extLst>
              <p:ext uri="{D42A27DB-BD31-4B8C-83A1-F6EECF244321}">
                <p14:modId xmlns:p14="http://schemas.microsoft.com/office/powerpoint/2010/main" val="2952102316"/>
              </p:ext>
            </p:extLst>
          </p:nvPr>
        </p:nvGraphicFramePr>
        <p:xfrm>
          <a:off x="266030" y="1674477"/>
          <a:ext cx="8445188" cy="48740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74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svijest kod učenika o važnosti očuvanja prirode te ih potaknuti da budu aktivni građani u odnosu prema planeti Zemlji i prema njenim resursima koje koristimo. Osvijestiti učenike da se i sami aktivno uključe i djeluju u svojoj zajednici tako što će uređivati okolicu škole, odvajati otpad, reciklirati. Poučiti učenike o održivom razvoju.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5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Povezati nastavne sadržaje sa svakodnevnim životom, samostalno oblikovati nove predmete od različitih materijala, razumijeti pojam recikliranje, osvijestiti važnost odvojenog prikupljanja otpada, štednje energije i očuvanja okoliša.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6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Maja Ravlić i učenici 4. r ; Ančica Mesar i učenici 3.r.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6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recikliranja, uređivanje panoa, čišćenje okoliša škole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16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školske godine 2019./2020.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6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Različiti materijali za recikliranja- vrećice, papirnate role, stari CD - i, ljepilo, lak...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56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Sustavno praćenje učenikovih postignuća, uspjeha, interesa, motivacija i sposobnosti u ostvarivanju zadataka, prezentacija projekta praktičnim radovima; promjena navika učenika (odvajanje otpada); samovrednovanje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B03CC25-A186-4D36-8F84-CCC9A0E0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ZELENO JE ZELENO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93BF83D-FE23-4E55-ADBA-DCBA6F847A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146</a:t>
            </a:fld>
            <a:endParaRPr lang="hr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0" name="Google Shape;1190;p236"/>
          <p:cNvGraphicFramePr/>
          <p:nvPr>
            <p:extLst>
              <p:ext uri="{D42A27DB-BD31-4B8C-83A1-F6EECF244321}">
                <p14:modId xmlns:p14="http://schemas.microsoft.com/office/powerpoint/2010/main" val="2139673812"/>
              </p:ext>
            </p:extLst>
          </p:nvPr>
        </p:nvGraphicFramePr>
        <p:xfrm>
          <a:off x="201811" y="1886648"/>
          <a:ext cx="8377675" cy="4293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vještine čitanja s razumijevanjem i povezivanje usvojenih pojmova iz pročitanih naslova.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Otkrivanje “zaboravljenih knjiga” na policama školske knjižnice.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Mirela Kojić, 2.b razred, Miljenko Kovačić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Čitanje izabranog naslova, razmišljanje o pročitanom djelu, glazbeno-likovno-scensko izražavanje.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Listopad 2019. - travanj 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Uredski materijal, sredstva za odlazak na završnicu projekta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Izvještaj za medije i mrežne stranice škole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B9FD292D-2AA4-4653-BFC4-4CA56EAA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8" y="260648"/>
            <a:ext cx="8163015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ČITAJMO ZAJEDNO - ČITAJMO NAGLAS: ZABORAVLJENE KNJIGE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064CE86-EEEC-4EDC-A04E-BEA932D23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147</a:t>
            </a:fld>
            <a:endParaRPr lang="hr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5" name="Google Shape;1195;p237"/>
          <p:cNvGraphicFramePr/>
          <p:nvPr>
            <p:extLst>
              <p:ext uri="{D42A27DB-BD31-4B8C-83A1-F6EECF244321}">
                <p14:modId xmlns:p14="http://schemas.microsoft.com/office/powerpoint/2010/main" val="1371434190"/>
              </p:ext>
            </p:extLst>
          </p:nvPr>
        </p:nvGraphicFramePr>
        <p:xfrm>
          <a:off x="383162" y="1681969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Istražiti promet kao jednu od ljudskih djelatnosti s različitih aspekata: Prometni znakovi, Brodski promet, Željeznički promet, Autobusni promet, Zračni promet.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prometne znakove i vrste prometa , razvijati vještinu snalaženja u prometu i prometnim sredstvima, poštivati prometna pravila te razvijati odgovorno ponašanje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Modrić, 2. i 3. r. PRO Dapci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istraživanje, prezentacije, plakati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ožujak, travanj, svibanj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plakata, prezentacija, samovrednovanje, vršnjačko 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7FC01177-D39D-4719-B129-2D2198B0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PUTUJEMO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9157301-870A-4233-B45E-7050FB495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148</a:t>
            </a:fld>
            <a:endParaRPr lang="hr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1" name="Google Shape;1251;p248"/>
          <p:cNvGraphicFramePr/>
          <p:nvPr>
            <p:extLst>
              <p:ext uri="{D42A27DB-BD31-4B8C-83A1-F6EECF244321}">
                <p14:modId xmlns:p14="http://schemas.microsoft.com/office/powerpoint/2010/main" val="3743338482"/>
              </p:ext>
            </p:extLst>
          </p:nvPr>
        </p:nvGraphicFramePr>
        <p:xfrm>
          <a:off x="310248" y="1887053"/>
          <a:ext cx="8449683" cy="43542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1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Prikupljanje plastičnih čepova za nabavu skupih lijekova za Udrugu oboljelih od leukemije i limfoma Čakovec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Gordana Jančić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Prikupljanje plastičnih čepova tijekom školske godine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vaganje prikupljenih čepova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9416D9D8-3208-49BC-BE81-57FFC4BD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PLASTIČNIM ČEPOVIMA DO SKUPIH LIJEKOVA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46801C7-C65C-4F29-A934-55F63D436E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149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8827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55576" y="2636914"/>
            <a:ext cx="7772400" cy="13620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effectLst/>
                <a:latin typeface="Arial Narrow" panose="020B0606020202030204" pitchFamily="34" charset="0"/>
              </a:rPr>
              <a:t>DIFERENCIJALNI (RAZLIKOVNI DIO KURIKULUMA)</a:t>
            </a:r>
            <a:endParaRPr sz="4400" b="1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4181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6" name="Google Shape;1356;p269"/>
          <p:cNvGraphicFramePr/>
          <p:nvPr>
            <p:extLst>
              <p:ext uri="{D42A27DB-BD31-4B8C-83A1-F6EECF244321}">
                <p14:modId xmlns:p14="http://schemas.microsoft.com/office/powerpoint/2010/main" val="3866470237"/>
              </p:ext>
            </p:extLst>
          </p:nvPr>
        </p:nvGraphicFramePr>
        <p:xfrm>
          <a:off x="323528" y="1949571"/>
          <a:ext cx="8377675" cy="43868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senzibilizirati učenike za ljepotu humanitarnog rada -  prepoznati važnost i ljepotu zajedništva i darivanja -  razvijati solidarnost među djecom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osvijestiti kod učenika različitost o materijalnom  i socijalnom statusu u užoj i široj okolici - ukazati na potrebu pomaganja i solidarnosti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Vjeroučiteljice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podrazumijeva se osmišljavanje aktivnosti u svrhu  prikupljanja novčanih sredstava za Zakladu Marijini obroci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120,00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obogaćivanje života i zadovoljstvo učenika kroz humanitarni rad  - materijale o aktivnostima bilježiti, objaviti na školskoj mrežnoj stranici i spremati na računalo - prikupljena sredstva uplatiti Zakladi Marijini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obroc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640CF6D8-775C-4F03-A082-2943B599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68707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MARIJINI OBROCI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E7647DD-109D-41E8-B8BB-43F5F9E8B8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150</a:t>
            </a:fld>
            <a:endParaRPr lang="hr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" name="Google Shape;1205;p239"/>
          <p:cNvGraphicFramePr/>
          <p:nvPr>
            <p:extLst>
              <p:ext uri="{D42A27DB-BD31-4B8C-83A1-F6EECF244321}">
                <p14:modId xmlns:p14="http://schemas.microsoft.com/office/powerpoint/2010/main" val="1802415681"/>
              </p:ext>
            </p:extLst>
          </p:nvPr>
        </p:nvGraphicFramePr>
        <p:xfrm>
          <a:off x="297417" y="1648232"/>
          <a:ext cx="8619810" cy="4957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čitalačke pismenosti i upoznavanje s jezičnom baštinom hrvatskog naroda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učiti promatranjem i istraživanjem, učiti samostalno i kroz suradnju s drugima, prepoznavati i opisivati osobitosti svog zavičaja,koristiti web alate u daljnjem učenju i usustavljivanju znanja, koristi izvornu stvarnost, literaturu i ostale izvore informacija, razumjeti vezu između kulture i identiteta, koristi odgovarajuće postupke zaštite okoliša,iskazivat privrženost očuvanju prirodnog i kulturnog okoliša škole i lokalne zajednice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Mirela Kojić, učenici 2. b razreda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napraviti kreativne zadatke, križaljke, rebuse, kvizove, slikovnicu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Školska godina 2019. /2020.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100kn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kvizovi, ppt prezentacija,  videokonferencija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CDBBF590-44E2-4C2E-BAA9-402ABE70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936104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HRVATSKA BAJKAONICA (</a:t>
            </a:r>
            <a:r>
              <a:rPr lang="hr-HR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projekt)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331657D-1D97-48CB-B1BA-F92FFA7AEA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151</a:t>
            </a:fld>
            <a:endParaRPr lang="hr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" name="Google Shape;1210;p240"/>
          <p:cNvGraphicFramePr/>
          <p:nvPr>
            <p:extLst>
              <p:ext uri="{D42A27DB-BD31-4B8C-83A1-F6EECF244321}">
                <p14:modId xmlns:p14="http://schemas.microsoft.com/office/powerpoint/2010/main" val="242849861"/>
              </p:ext>
            </p:extLst>
          </p:nvPr>
        </p:nvGraphicFramePr>
        <p:xfrm>
          <a:off x="179513" y="1484786"/>
          <a:ext cx="8784977" cy="53211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982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Open Sans"/>
                          <a:cs typeface="Open Sans"/>
                          <a:sym typeface="Open Sans"/>
                        </a:rPr>
                        <a:t>Učenici će spoznati obilježja vremena u jesen te izmjenu godišnjih doba. Spoznat će promjene u prirodi, djelatnosti ljudi u vrtu, voćnjaku, vinogradu u jesen. Učenike ćemo zainteresirati za samostalno promatranje vremenskih promjena tijekom jeseni i promjena u biljnom i životinjskom svijetu te promjena kod ljudi, razvijati sposobnost razlikovanja rane i kasne jeseni. Izgrađivati pravilan stav prema pravilnoj i zdravoj prehrani, plodovima ljudskog rada i plodovima jeseni. Učenici će proširiti svijest o očuvanju prirode, očuvanju i zaštiti zdravlja i okoliša, važnosti tjelesnih aktivnosti i zdravstvenog odgoja. Učenici će upoznati razlike između ekološki zdrave hrane i genetski modificiranih organizama, ukazati na prednosti ekološke poljoprivrede.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43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Char char="-"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Open Sans"/>
                          <a:cs typeface="Open Sans"/>
                          <a:sym typeface="Open Sans"/>
                        </a:rPr>
                        <a:t>kroz temu godišnjeg doba jeseni upoznati jesenske promjene u neposrednoj okolini u svom mjestu te utjecaj jesenskih promjena na život ljudi, biljaka i životinja. Proučit će život svoga mjesta u jesenskim mjesecima te će prigodno obilježiti sve važne nadnevke u jesenskim mjesecima. Na poseban način obilježit će prvi dan jeseni i početak projekta, isto tako i završetak, posljednji dan jeseni i završetak projekta. 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6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Mirela Kojić, učenici 2. b razreda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75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Char char="-"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Open Sans"/>
                          <a:cs typeface="Open Sans"/>
                          <a:sym typeface="Open Sans"/>
                        </a:rPr>
                        <a:t>kroz razne aktivnosti, radionice, izvanučioničku nastavu, integrirane nastavne dane, pjesmu, ples, sportske aktivnosti, videokonferencije, likovne uratke, recitacije i literarne radove upoznat će svoje projektne partnere sa svojom jesenskom pričom. Projektnim partnerima predočit će kako su oni doživjeli ovu jesen kroz mnoštvo aktivnosti.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3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23. 09. 2019. - 21. 12. 2019.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3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100kn</a:t>
                      </a:r>
                      <a:endParaRPr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84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Char char="-"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kvizovi, ppt prezentacija,  videokonferencija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AC81029-FE08-4365-9A0F-0F02D396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NAŠA JESENSKA PRIČA (</a:t>
            </a:r>
            <a:r>
              <a:rPr lang="hr-HR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projekt)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1F0AC78-202C-4523-B855-7A8008FE8F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152</a:t>
            </a:fld>
            <a:endParaRPr lang="hr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5" name="Google Shape;1215;p241"/>
          <p:cNvGraphicFramePr/>
          <p:nvPr>
            <p:extLst>
              <p:ext uri="{D42A27DB-BD31-4B8C-83A1-F6EECF244321}">
                <p14:modId xmlns:p14="http://schemas.microsoft.com/office/powerpoint/2010/main" val="1559863107"/>
              </p:ext>
            </p:extLst>
          </p:nvPr>
        </p:nvGraphicFramePr>
        <p:xfrm>
          <a:off x="194676" y="1621064"/>
          <a:ext cx="8377675" cy="50268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Ciljevi projekta upoznati svoje mjesto i rijeku koja prolazi kroz njega te sudjelujući u projektu upoznati veći broj gradova i sela u svojoj i ostalim državama. Razvijati jezične i građanske kompetencije te međukulturalnost.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istraživačkim učenjem otkrivati zavičaj i povezati nastavne sadržaje sa svakodnevnim životom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Kristina Žganjer, “foto “ skupina, učenici 5-8 razreda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istraživanjem i fotografiranjem saznati više o svom mjestu i rijeci koja prolazi kroz njega. Napravit će video uradak, e- knjigu ili prezentaciju o svemu što su naučili. Saznat će više i o drugim mjestima i rijekama u svojoj i susjednim zemljama. Rješavat će kvizove koje su pripremili ostali sudionici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Rujan- Svibanj 2019. g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-izrada fotografija, kratkog filma, kviza, prezentacija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93773D06-F5F1-4EEA-895A-376E8205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MOJE MJESTO I RIJEKA (</a:t>
            </a:r>
            <a:r>
              <a:rPr lang="hr-HR" b="1" dirty="0" err="1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eTwinning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projekt)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6955A35-839A-4CA9-8496-76C4F6C0DE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153</a:t>
            </a:fld>
            <a:endParaRPr lang="hr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0" name="Google Shape;1220;p242"/>
          <p:cNvGraphicFramePr/>
          <p:nvPr>
            <p:extLst>
              <p:ext uri="{D42A27DB-BD31-4B8C-83A1-F6EECF244321}">
                <p14:modId xmlns:p14="http://schemas.microsoft.com/office/powerpoint/2010/main" val="2074498513"/>
              </p:ext>
            </p:extLst>
          </p:nvPr>
        </p:nvGraphicFramePr>
        <p:xfrm>
          <a:off x="107504" y="1556792"/>
          <a:ext cx="8928992" cy="51498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3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6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Poučavanje i učenje o antisemitizmu, rasizmu, genocidu, diskriminaciji i zločinima protiv čovječnosti.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Poučavanje učenika o načinima rada na povijesnim izvorima i metodama povijesnog istraživanja.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Poučavanje o kulturi sjećanja na žrtve holokausta.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Proučavanje zavičajne povijesti.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16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Projekt je namijenjen učenicima osmih razreda.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Podrška u izgradnji ispravnih ljudskih vrijednosti, kritičkog mišljenja, empatije, prihvaćanja različitosti u svijetu oko nas.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Kontinuirana podrška učenicima u samostalnom radu, upotrebi IK tehnologija tijekom rada, pronalaženju odgovarajućih načina prikupljanja informacija u povijesnom istraživanju.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28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Anita Ivanušec Pocrnčić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Mikušić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Marijana Piršić Tijan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5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 učenika na svim vrstama povijesnih izvora, povijesno istraživanje,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memorijalnim mjestima.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5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Obilježavanje Dana sjećanja na žrtve holokausta (27. siječanj 2020.)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Školska godina 2019./2020.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5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Troškovi izrade fotografija i albuma.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Troškovi posjeta Spomen području Jasenovac.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87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Vrednovanje rubrikama, samovrednovanje, izrada različitih vrsta nastavnih materijala koje će koristiti buduće generacije.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39D95056-6C7D-423B-A0A0-FCCA4535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741052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MEMORY OF LIFE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AF427C3-58E1-4C93-825F-A545BBF82A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154</a:t>
            </a:fld>
            <a:endParaRPr lang="hr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" name="Google Shape;1200;p238"/>
          <p:cNvGraphicFramePr/>
          <p:nvPr>
            <p:extLst>
              <p:ext uri="{D42A27DB-BD31-4B8C-83A1-F6EECF244321}">
                <p14:modId xmlns:p14="http://schemas.microsoft.com/office/powerpoint/2010/main" val="3230351910"/>
              </p:ext>
            </p:extLst>
          </p:nvPr>
        </p:nvGraphicFramePr>
        <p:xfrm>
          <a:off x="253300" y="1524181"/>
          <a:ext cx="8637403" cy="51655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Ovaj projekt želi pomoći studentima u traženju informacija o povijesti, književnosti, glazbi, hobijima, zanimanjima jednako kao i svim važnim događajima vezanim uz datum izdavanja kako bi razvili verbalnu i vizualnu inteligenciju i pružiti im podršku u otkrivanju novih ideja.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8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Ovaj je projekt interdisciplinaran. Studenti će moći dizajnirati i kreirati vlastita dvomjesečna izdanja zajedno s drugim zemljama tako da će razmjenjivati ideje dok će upoznati druge kulture čitajući pjesme, priče ili eseje o njihovoj povijesti, glazbi, književnosti ili globalno važnim događajima poput Dana planeta Zemlje ili Međunarodnog Dan knjige djece. Oni će se izraziti pišući ili čak slikajući vezane uz teme tih mjeseci.</a:t>
                      </a:r>
                      <a:endParaRPr sz="13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</a:t>
                      </a:r>
                      <a:r>
                        <a:rPr lang="hr-HR" sz="13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Šajtar</a:t>
                      </a: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-osnivač projekta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logotipa, rad na materijalu, prezentacija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TRAJANJE: od listopada 2019. do svibnja 2020.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prijava na natječaje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0FEB85A6-1416-4505-913C-6667EE85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1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BIMONTHLY MAGAZINE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7AD3F76-7300-4EED-A69B-3CF9835D1C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155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05217284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" name="Google Shape;1200;p238"/>
          <p:cNvGraphicFramePr/>
          <p:nvPr>
            <p:extLst>
              <p:ext uri="{D42A27DB-BD31-4B8C-83A1-F6EECF244321}">
                <p14:modId xmlns:p14="http://schemas.microsoft.com/office/powerpoint/2010/main" val="14248661"/>
              </p:ext>
            </p:extLst>
          </p:nvPr>
        </p:nvGraphicFramePr>
        <p:xfrm>
          <a:off x="256890" y="1484784"/>
          <a:ext cx="8589695" cy="50556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4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43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Ovaj je projekt interdisciplinaran da će naučiti riječi o povijesti, zemljopisu, matematici itd. Štoviše, uključuje većinu različitih inteligencija. Dok uče nove riječi, razvijaju svoju verbalnu / jezičnu inteligenciju. Izradit će plakate i ponekad 3D modele kako bi poboljšali svoju vizualnu / prostornu i logičko / matematičku inteligenciju.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37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We will vote our final product/dictionary at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dotstorming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and we will share them all at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twinspace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12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Šajtar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-osnivač projekta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logotipa, rad na materijalu, prezentacija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12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TRAJANJE: od listopada 2019. do svibnja 2020.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12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5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prijave na natječaj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A425549-B817-468C-AE2D-D5AAE3A4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88" y="367693"/>
            <a:ext cx="7633800" cy="864096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WORDOBOTS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7DBA73A-242E-43C5-99CF-07D9FD662B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156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60965896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" name="Google Shape;1200;p238"/>
          <p:cNvGraphicFramePr/>
          <p:nvPr>
            <p:extLst>
              <p:ext uri="{D42A27DB-BD31-4B8C-83A1-F6EECF244321}">
                <p14:modId xmlns:p14="http://schemas.microsoft.com/office/powerpoint/2010/main" val="1569484686"/>
              </p:ext>
            </p:extLst>
          </p:nvPr>
        </p:nvGraphicFramePr>
        <p:xfrm>
          <a:off x="286611" y="1628076"/>
          <a:ext cx="8377675" cy="49204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2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Razviti digitalne, matematičke, jezične kompetencije. Razviti kompetencije u istraživanju i istraživanju. Promicanje poštovanja prirode i zanimanja za matematiku.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4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Ručno izrađeni i virtualni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materijali.Poboljšati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ICT vještine učenika. Povećati svijest o pitanjima zaštite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okolišaPovećajte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zainteresirane za matematiku.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Osposobljavanje komunikacijskih vještina.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PoboljšajteRučno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izrađeni i virtualni materijali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Šajtar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logotipa, rad na materijalu, prezentacija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TRAJANJE: od listopada 2019. do svibnja 2020.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Samovredovanje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prijave na natječaj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BF834102-8DB7-44DE-A783-5ECF4BE0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61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OUR TREE OF WISHES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CD8357C-8AD0-47E0-BF93-64FBAE3BDD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157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49454998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" name="Google Shape;1200;p238"/>
          <p:cNvGraphicFramePr/>
          <p:nvPr>
            <p:extLst>
              <p:ext uri="{D42A27DB-BD31-4B8C-83A1-F6EECF244321}">
                <p14:modId xmlns:p14="http://schemas.microsoft.com/office/powerpoint/2010/main" val="1521709658"/>
              </p:ext>
            </p:extLst>
          </p:nvPr>
        </p:nvGraphicFramePr>
        <p:xfrm>
          <a:off x="332226" y="1916834"/>
          <a:ext cx="8597646" cy="45226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3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2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projekta je fokusirati se na to da studenti postanu odgovorniji i motiviraniji za učenje engleskog jezika i na vrijeme izvršavaju zadatke uz pomoć našeg ohrabrivanja.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82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Temelji se 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bitmoji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karakteru učitelja jezika. Učitelj će ovaj lik integrirati u svoje razrede ...</a:t>
                      </a:r>
                      <a:endParaRPr lang="hr-HR" sz="14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Šajtar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logotipa, rad na materijalu, prezentacija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TRAJANJE: od listopada 2019. do svibnja 2020.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prijava na natječaje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CA7B3581-22FF-456B-94C4-69813FA2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31" y="42483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BITMOJI EFFECT IN CLASS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8C1A243-1E0E-43BA-8C1B-F205CAA44B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158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1827120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" name="Google Shape;1200;p238"/>
          <p:cNvGraphicFramePr/>
          <p:nvPr>
            <p:extLst>
              <p:ext uri="{D42A27DB-BD31-4B8C-83A1-F6EECF244321}">
                <p14:modId xmlns:p14="http://schemas.microsoft.com/office/powerpoint/2010/main" val="886381222"/>
              </p:ext>
            </p:extLst>
          </p:nvPr>
        </p:nvGraphicFramePr>
        <p:xfrm>
          <a:off x="287565" y="1752648"/>
          <a:ext cx="8629452" cy="47685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00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51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na mape prenijeti videozapise svog posjeta u muzeju. Napokon će kreirati kolaborativnu igru upitnika na engleskom jeziku koja se odnosi na posjet muzejima.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46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od 8 do 15 godina izradit će interaktivnu i kolaborativnu kartu koristeći Tour Builder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lang="sv-SE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7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Šajtar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logotipa, rad na materijalu, prezentacija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7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šk.god.2019.2020.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7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prijava na natječaj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F0EE53E4-2D9D-4FCC-A476-84397252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65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EUROPEAN MUSEUMS TOUR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993DC4F-AB2D-4F89-81F0-442C4E0A0D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159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02160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55576" y="2636914"/>
            <a:ext cx="7772400" cy="13620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effectLst/>
                <a:latin typeface="Arial Narrow" panose="020B0606020202030204" pitchFamily="34" charset="0"/>
              </a:rPr>
              <a:t>IZBORNA NASTAVA</a:t>
            </a:r>
            <a:endParaRPr sz="4400" b="1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8204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" name="Google Shape;1200;p238"/>
          <p:cNvGraphicFramePr/>
          <p:nvPr>
            <p:extLst>
              <p:ext uri="{D42A27DB-BD31-4B8C-83A1-F6EECF244321}">
                <p14:modId xmlns:p14="http://schemas.microsoft.com/office/powerpoint/2010/main" val="2906079748"/>
              </p:ext>
            </p:extLst>
          </p:nvPr>
        </p:nvGraphicFramePr>
        <p:xfrm>
          <a:off x="297417" y="1752648"/>
          <a:ext cx="8629452" cy="48048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0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51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Osvještavanje i poučavanje mladih naraštaja o vrijednoj kulturno-povijesnoj baštini kako bi postali ponosi nositelji identiteta, glasnogovornici i promotori svoga kraja te kako bi postali svjesni vrijednosti onoga što baštine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46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kulturno-povijesnu baštinu i određene predmete iz muzejskog fundusa.</a:t>
                      </a:r>
                      <a:endParaRPr lang="sv-SE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7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Centar za kulturu Čazma – u suradnji s OŠ Čazma kao partnerom u projektu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Razredni i predmetni učitelji 3. i 6. razreda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Pet različitih pedagoško-interaktivnih programskih aktivnosti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7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15. 1. – 30. 6. 2020.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7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Nema 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Vrednovanje za učenje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DCB69DF4-4F4E-482F-8FEF-0D5EA72A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MOJ ZAVIČAJ – TO SAM JA!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25C01AF-1F86-4E4E-906C-AA44177316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160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93206327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>
            <a:normAutofit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KULTURNA I JAVNA DJELATNOST</a:t>
            </a:r>
          </a:p>
        </p:txBody>
      </p:sp>
    </p:spTree>
    <p:extLst>
      <p:ext uri="{BB962C8B-B14F-4D97-AF65-F5344CB8AC3E}">
        <p14:creationId xmlns:p14="http://schemas.microsoft.com/office/powerpoint/2010/main" val="412761301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1" name="Google Shape;1231;p244"/>
          <p:cNvGraphicFramePr/>
          <p:nvPr>
            <p:extLst>
              <p:ext uri="{D42A27DB-BD31-4B8C-83A1-F6EECF244321}">
                <p14:modId xmlns:p14="http://schemas.microsoft.com/office/powerpoint/2010/main" val="2345108184"/>
              </p:ext>
            </p:extLst>
          </p:nvPr>
        </p:nvGraphicFramePr>
        <p:xfrm>
          <a:off x="327392" y="1700808"/>
          <a:ext cx="8620433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Obilježavanje Hrvatskog olimpijskog dana.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pozitivnih osobina ličnosti i usvajanje općih kinezioloških znanja iz područja sporta.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Maja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Dragić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 Luka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Sportsko natjecanje učenika.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rujan 2019.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C2A983F6-0CC8-4169-B5D4-0F1A15A2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90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HRVATSKI OLIMPIJSKI DAN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B8839A3-5727-4602-A850-209026C43D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162</a:t>
            </a:fld>
            <a:endParaRPr lang="hr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1" name="Google Shape;1231;p244"/>
          <p:cNvGraphicFramePr/>
          <p:nvPr>
            <p:extLst>
              <p:ext uri="{D42A27DB-BD31-4B8C-83A1-F6EECF244321}">
                <p14:modId xmlns:p14="http://schemas.microsoft.com/office/powerpoint/2010/main" val="1397577717"/>
              </p:ext>
            </p:extLst>
          </p:nvPr>
        </p:nvGraphicFramePr>
        <p:xfrm>
          <a:off x="327392" y="1700808"/>
          <a:ext cx="8620433" cy="51204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Obilježiti svjetski tjedan kretanja.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Utjecati na zdravlje učenika, razvoj motoričkih znanja, motoričkih i funkcionalnih sposobnosti te zadovoljiti potrebu za kretanjem i boravkom u prirodi.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Gordana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Jančić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Marina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Uher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učitelji TZK-e.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 školska sata kretanja kroz grad Čazmu.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rujan 2019.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u natjecanjima, razgovor.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C2A983F6-0CC8-4169-B5D4-0F1A15A2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7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SVJETSKI TJEDAN KRETANJA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00CD042-A09A-4647-8297-F8CD0EE64D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163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86456555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1" name="Google Shape;1231;p244"/>
          <p:cNvGraphicFramePr/>
          <p:nvPr>
            <p:extLst>
              <p:ext uri="{D42A27DB-BD31-4B8C-83A1-F6EECF244321}">
                <p14:modId xmlns:p14="http://schemas.microsoft.com/office/powerpoint/2010/main" val="598871329"/>
              </p:ext>
            </p:extLst>
          </p:nvPr>
        </p:nvGraphicFramePr>
        <p:xfrm>
          <a:off x="327392" y="1700808"/>
          <a:ext cx="8620433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Podizati ekološku svijest, promovirati zdravu i ekološki uzgojenu hranu i zdrav način života, obogatiti suradnju s lokalnom zajednicom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Prezentirati proizvode široj javnosti te na taj način promovirati rad škole te demonstrirati kako se zdrav način života njeguje od malih nogu.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Tamara Brozović Jurišić, Ivana Moguš, Anita Mikulandra,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Kučan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Vrlac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1.-8. razreda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Radionica izrade eko-nakita i zdravih slastica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Suradnja s lokalnom zajednicom i udrugama uključenim u organizacijske aktivnosti.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rujan 2019.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200 kn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Izložba i degustacija proizvoda na eko sajmu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C2A983F6-0CC8-4169-B5D4-0F1A15A2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56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EKO</a:t>
            </a:r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 </a:t>
            </a:r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SAJAM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ADF3B5C-0538-4402-B9AA-0409E02086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164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25725301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" name="Google Shape;1316;p261"/>
          <p:cNvGraphicFramePr/>
          <p:nvPr>
            <p:extLst>
              <p:ext uri="{D42A27DB-BD31-4B8C-83A1-F6EECF244321}">
                <p14:modId xmlns:p14="http://schemas.microsoft.com/office/powerpoint/2010/main" val="1267500921"/>
              </p:ext>
            </p:extLst>
          </p:nvPr>
        </p:nvGraphicFramePr>
        <p:xfrm>
          <a:off x="297419" y="1916834"/>
          <a:ext cx="8377675" cy="41749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 različitim načinima pismenosti.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znakovni jezik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Kapelac, knjižničar, učenici 3.a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znakovni jezik, vježbati znakovni jezik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24. 9. 2019.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znakovnim jezikom pokazati svoje ime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7AC9AED1-5C71-4872-8D9D-5EC5A782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42483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MEĐUNARODNI DAN PISMENOSTI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11357FE-E2E5-45C6-83FF-CA787553E5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165</a:t>
            </a:fld>
            <a:endParaRPr lang="hr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" name="Google Shape;1200;p238"/>
          <p:cNvGraphicFramePr/>
          <p:nvPr>
            <p:extLst>
              <p:ext uri="{D42A27DB-BD31-4B8C-83A1-F6EECF244321}">
                <p14:modId xmlns:p14="http://schemas.microsoft.com/office/powerpoint/2010/main" val="4152202383"/>
              </p:ext>
            </p:extLst>
          </p:nvPr>
        </p:nvGraphicFramePr>
        <p:xfrm>
          <a:off x="467546" y="1916834"/>
          <a:ext cx="8377675" cy="46273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2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Potaknuti učenike na samostalno učenje stranih jezika.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8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Upozoriti učenike na važnost učenja jezika i raznolikost raspona naučenih jezika kako bi se povećala višejezičnost i međukulturalno razumijevanje; Promicati bogatu jezičnu i kulturnu raznolikost Europe; Poticati cjeloživotno učenje jezika u školi i izvan 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učiteljice engleskog jezika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u EDL jezičnom izazovu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rujan 2019.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izvršavanje izazova ponuđenih u knjižici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792E17A5-AC3B-4F1F-B8AF-019FE424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9" y="42483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EUROPSKI DAN JEZIKA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EB3B661-7CDF-4355-AAF9-5B9A0299BF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166</a:t>
            </a:fld>
            <a:endParaRPr lang="hr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" name="Google Shape;1236;p245"/>
          <p:cNvGraphicFramePr/>
          <p:nvPr>
            <p:extLst>
              <p:ext uri="{D42A27DB-BD31-4B8C-83A1-F6EECF244321}">
                <p14:modId xmlns:p14="http://schemas.microsoft.com/office/powerpoint/2010/main" val="59014154"/>
              </p:ext>
            </p:extLst>
          </p:nvPr>
        </p:nvGraphicFramePr>
        <p:xfrm>
          <a:off x="323836" y="1776374"/>
          <a:ext cx="8351564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3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5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Osvijestiti važnost zdrave i redovite prehrane i prehrambenih navika kroz tijek nastajanja plodova zemlje (od zrna do kruha, od sjemenke do stola). Spoznati koliki je trud i rad potreban za uzgoj žitarica od kojih se pravi brašno. Razvijati osjećaj zahvalnost za hranu. Njegovati pozitivan odnos prema prirodi i zavičajnoj kulturnoj baštini. Poticati samostalnost, kreativnost i osobnost.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Stjecanje i proširivanje znanja o plodovima Zemlje. Stjecanje navike  pravilne i zdrave prehrane koja utječe na naše  zdravlje.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azrednici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 učitelji; 1. – 8.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postupaka izrade kruha; oblikovanje krušnih proizvoda; likovno izraziti svoj doživljaj na temu plodova zemlje; interpretacija književnih djela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listopad 2019.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osobna refleksija, web stranica škole, fotografije, učenički radovi, plakati; 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3FE569EE-237B-4120-A9CD-304436B8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49" y="188640"/>
            <a:ext cx="8235023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DAN KRUHA I ZAHVALNOSTI ZA PLODOVE ZEMLJE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9C07051-614E-42CD-B6D0-9423C51703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167</a:t>
            </a:fld>
            <a:endParaRPr lang="hr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" name="Google Shape;1296;p257"/>
          <p:cNvGraphicFramePr/>
          <p:nvPr>
            <p:extLst>
              <p:ext uri="{D42A27DB-BD31-4B8C-83A1-F6EECF244321}">
                <p14:modId xmlns:p14="http://schemas.microsoft.com/office/powerpoint/2010/main" val="270832319"/>
              </p:ext>
            </p:extLst>
          </p:nvPr>
        </p:nvGraphicFramePr>
        <p:xfrm>
          <a:off x="312734" y="1752648"/>
          <a:ext cx="8377675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3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75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stjecanje osnovnih geografskih znanja o Svemiru, Sunčevu sustavu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učenike na kreativno izražavanje kroz nastavu geografije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Kristina Žganjer, Branka Bereković,Ivana Moguš, učenici 5-8. razreda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timski rad, rad u skupini, izrada plakata,radionice-  izrada makete Sunčevog sustava,  voćni prikaz planeta Sunčevog sustava, Oreo Mjesečeve faze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listopad 2019.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kuglice od stiropora, karton (kutija), žica, tempere, hamer papir,  Oreo keksi, sezonsko voće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-potrošni materijal do 200 kn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vlasitog modela Sunčevog sustava, te plakata koji će služiti u obrazovne svrhe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zadovoljstvo učenika i učitelja postignutim rezultatima, 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objaviti aktivnosti koje su se provodile u našoj školi na službenim stranicama “</a:t>
                      </a:r>
                      <a:r>
                        <a:rPr lang="hr" sz="14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lang="hr" sz="1400" b="1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nternet portal nacionalne organizacije World Space Week “</a:t>
                      </a:r>
                      <a:endParaRPr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EE39D8A-E36E-4AB9-9962-37681D0E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94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SVJETSKI TJEDAN SVEMIRA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B3D3844-BAC2-46F8-BFF3-CBA528052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168</a:t>
            </a:fld>
            <a:endParaRPr lang="hr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" name="Google Shape;1311;p260"/>
          <p:cNvGraphicFramePr/>
          <p:nvPr>
            <p:extLst>
              <p:ext uri="{D42A27DB-BD31-4B8C-83A1-F6EECF244321}">
                <p14:modId xmlns:p14="http://schemas.microsoft.com/office/powerpoint/2010/main" val="452725220"/>
              </p:ext>
            </p:extLst>
          </p:nvPr>
        </p:nvGraphicFramePr>
        <p:xfrm>
          <a:off x="383164" y="1752650"/>
          <a:ext cx="8377675" cy="41749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 radom školske knjižnice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Popularizacija čitanja i aktivnosti vezanih uz čitanje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Kapelac, knjižničar, učenici 3.a, Mirjana Tišljarec 3.b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Čitanje literature nepoznate učenicima. Upoznavanje s načinima nastanka knjige.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istopad 2019.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Prezentacija i kviz Kahoot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DAC8AECC-EA82-4085-BB31-2E3C409E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MJESEC ŠKOLSKIH KNJIŽNICA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CA9B4A9-B533-4908-AD65-CFB03F3E7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169</a:t>
            </a:fld>
            <a:endParaRPr lang="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36525"/>
            <a:ext cx="8219256" cy="12652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>
                <a:effectLst/>
                <a:latin typeface="Arial Narrow" panose="020B0606020202030204" pitchFamily="34" charset="0"/>
              </a:rPr>
              <a:t>KATOLIČKI VJERONAUK – IZBORNA NASTAVA</a:t>
            </a:r>
            <a:endParaRPr b="1" dirty="0"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5" name="Google Shape;120;p23">
            <a:extLst>
              <a:ext uri="{FF2B5EF4-FFF2-40B4-BE49-F238E27FC236}">
                <a16:creationId xmlns:a16="http://schemas.microsoft.com/office/drawing/2014/main" id="{E5021418-0672-4FED-AE98-B265970F2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81650"/>
              </p:ext>
            </p:extLst>
          </p:nvPr>
        </p:nvGraphicFramePr>
        <p:xfrm>
          <a:off x="22666" y="1575447"/>
          <a:ext cx="8820980" cy="52839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32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i svrha katoličkog vjeronauka u osnovnoj školi sustavno je i skladno teološko-ekleziološko i antropološko pedagoško povezivanje Božje objave i crkvene tradicije sa životnim iskustvom učenika s ciljem ostvarivanja sustavnoga i cjelovitoga, ekumenski i dijaloški otvorenoga upoznavanja katoličke vjere na informativno-spoznajnoj, doživljajnoj i djelatnoj razini radi postignuća zrelosti kršćanske vjere i postignuća cjelovitoga općeljudskoga i vjerskoga odgoja učenika koji žive u svojem religioznom i crkvenom, kulturnom i društvenom prostoru.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96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Aktivnosti su namijenjene učenicima matične škole i područnih škola, a namjena je prihvaćanje ljudskih i kršćanskih vrednota primjerenih njihovoj dobi.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Tanja Antunović, Suzana Mahmutović, Luca Novaković, Ivana Pavlović Mikulić.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96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i skupni rad. Usmeno izlaganje, razgovor, molitva, likovno, glazbeno i scensko izražavanje, asocijacije, obrada uz pomoć igre.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2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Dvaput tjedno tijekom cijele nastavne godine. 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za izradu dodatnih nastavnih materijala.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605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vjeroučenika je propisan od MZO-a, pismenim i usmenim putem. Komponente ocjenjivanja su: znanje, stvaralačko izražavanje, zalaganje i kultura međusobnog komuniciranja. U eksperimentalnim razrednim odjelima: znanje, stvaralačko izražavanje, kultura međusobnog komuniciranja.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7828567-1A5F-465B-851D-0A555571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6" name="Google Shape;1306;p259"/>
          <p:cNvGraphicFramePr/>
          <p:nvPr>
            <p:extLst>
              <p:ext uri="{D42A27DB-BD31-4B8C-83A1-F6EECF244321}">
                <p14:modId xmlns:p14="http://schemas.microsoft.com/office/powerpoint/2010/main" val="526754932"/>
              </p:ext>
            </p:extLst>
          </p:nvPr>
        </p:nvGraphicFramePr>
        <p:xfrm>
          <a:off x="207927" y="1883250"/>
          <a:ext cx="8377675" cy="45753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i popularizacija knjige, čitanja i čitanja naglas.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ljubavi prema knjizi i čitanju kao kvalitetnom načinu provođenja slobodnog vremena. Unaprjeđenje čitalačkih sposobnosti učenika. Poticanje usmenog izražavanja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zainteresirani učenici 3. - 8. razreda, knjižničar, učiteljice, učitelji i stručne suradnice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Natjecanje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10. mjesec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200,00 kn za materijale, pohvalnice i potvrde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Izvješće za mrežne stranice škole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C20FC7B5-6DDE-443C-8774-04474FAF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NATJECANJE U ČITANJU NAGLAS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04C0B9C-886E-4CE3-886D-78A5A3224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170</a:t>
            </a:fld>
            <a:endParaRPr lang="hr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1" name="Google Shape;1241;p246"/>
          <p:cNvGraphicFramePr/>
          <p:nvPr>
            <p:extLst>
              <p:ext uri="{D42A27DB-BD31-4B8C-83A1-F6EECF244321}">
                <p14:modId xmlns:p14="http://schemas.microsoft.com/office/powerpoint/2010/main" val="1031648487"/>
              </p:ext>
            </p:extLst>
          </p:nvPr>
        </p:nvGraphicFramePr>
        <p:xfrm>
          <a:off x="395536" y="1916832"/>
          <a:ext cx="8613058" cy="40565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Obilježavanje dječjeg tjedna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1.-4. razred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 razredne nastave, stručni suradnici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Organizirane aktivnosti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7. - 11. 10. 2019.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Izložba dječjih radova, gostovanje na lokalnoj radio postaji, posjet gradonačelniku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EA1150DB-6EC1-45F3-BF5F-052EFC86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0" y="416546"/>
            <a:ext cx="8177023" cy="936104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DJEČJI TJEDAN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6FEFB20-344F-4485-8772-4BFF4A4E98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171</a:t>
            </a:fld>
            <a:endParaRPr lang="hr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1" name="Google Shape;1241;p246"/>
          <p:cNvGraphicFramePr/>
          <p:nvPr>
            <p:extLst>
              <p:ext uri="{D42A27DB-BD31-4B8C-83A1-F6EECF244321}">
                <p14:modId xmlns:p14="http://schemas.microsoft.com/office/powerpoint/2010/main" val="2727471301"/>
              </p:ext>
            </p:extLst>
          </p:nvPr>
        </p:nvGraphicFramePr>
        <p:xfrm>
          <a:off x="273406" y="1916832"/>
          <a:ext cx="8613058" cy="4388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 poviješću kravate. Poticati očuvanje hrvatske kulturne baštine. Razvijati svijet o nacionalnom simbolu. Promicati školu u lokalnoj zajednici. Poticati zajedništvo i dobar odnos učenika i učitelja.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zajedništvo, suradnju, izvannastavno druženje.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Piršić-Tijan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Marina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Uher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Tjedan dana prije učenici i učitelji će biti pozvani da u školu  donesu  neke  neobične, raritetne  ili  jedinstvene kravate koje imaju svoju priču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18. 10. 2019.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Zadovoljstvo učenika i </a:t>
                      </a:r>
                      <a:r>
                        <a:rPr lang="hr-HR" sz="14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nastavnika.Odjek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u medijima.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EA1150DB-6EC1-45F3-BF5F-052EFC86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2" y="477390"/>
            <a:ext cx="8177023" cy="936104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MEĐUNARODNI DAN KRAVATE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A23DA16-B475-4751-B921-2EC42DE937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172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42345957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6" name="Google Shape;1266;p251"/>
          <p:cNvGraphicFramePr/>
          <p:nvPr>
            <p:extLst>
              <p:ext uri="{D42A27DB-BD31-4B8C-83A1-F6EECF244321}">
                <p14:modId xmlns:p14="http://schemas.microsoft.com/office/powerpoint/2010/main" val="2616544377"/>
              </p:ext>
            </p:extLst>
          </p:nvPr>
        </p:nvGraphicFramePr>
        <p:xfrm>
          <a:off x="383164" y="1752648"/>
          <a:ext cx="8377675" cy="45980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sa strahotama Domovinskog rata i stradanjima hrvatskog naroda, obilježiti Dan sjećanja na žrtve koje su svoj život položile za obranu Vukovara i Republike Hrvatske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i poticati mir, toleranciju, uvažavanje i mirno rješavanje sukoba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Marijana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Piršić-Tijan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Marina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Uher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Paljenje svijeća, čitanje teksta, uređenje panoa.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Studeni 2019.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Svijeće, potrošni materijal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plakata, literarni i likovni radovi, prezentacije, radionice i objavom na webu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3190DB7A-02A9-454A-9B96-82310290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DAN SJEĆANJA NA VUKOVAR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E45761C-C0EA-441C-A57B-9CB29F2975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173</a:t>
            </a:fld>
            <a:endParaRPr lang="hr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1" name="Google Shape;1281;p254"/>
          <p:cNvGraphicFramePr/>
          <p:nvPr>
            <p:extLst>
              <p:ext uri="{D42A27DB-BD31-4B8C-83A1-F6EECF244321}">
                <p14:modId xmlns:p14="http://schemas.microsoft.com/office/powerpoint/2010/main" val="280234459"/>
              </p:ext>
            </p:extLst>
          </p:nvPr>
        </p:nvGraphicFramePr>
        <p:xfrm>
          <a:off x="383164" y="1728100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prepoznati svoje/tuđe osjećaje, potrebe i svjetove kvalitete; uočiti međusobne sličnosti i razlike; prihvatiti svoje/tuđe osjećaje i potrebe; odnositi se prema drugima tolerantno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uočiti pozitivno kod drugih; prihvatiti druge, posebno različite od sebe</a:t>
                      </a:r>
                      <a:r>
                        <a:rPr lang="hr" sz="1400" baseline="-25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; </a:t>
                      </a: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odnositi se prema drugima s poštovanjem i uvažavanjem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Vrlac, 1. a, Anita Mikulandra, 1.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Željka Jagodić, 4.a razreda, Mirela Kojić, 2. b, Andreja Mrazović, 4.b.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radionica na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atu razrednika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studeni 2019.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evaluacijski upitnici za učenike, plakati, digitalni alati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0AB5E51A-FEF1-4A8D-8AD9-B6E0D050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4" y="87855"/>
            <a:ext cx="7931217" cy="1492000"/>
          </a:xfrm>
        </p:spPr>
        <p:txBody>
          <a:bodyPr/>
          <a:lstStyle/>
          <a:p>
            <a:pPr lvl="0"/>
            <a:r>
              <a:rPr lang="hr-HR" sz="3200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DUGA SLIČNOSTI I RAZLIKA – UČIMO ŽIVOTNE VJEŠTINE (16.11. MEĐUNARODNI DAN TOLERANCIJE)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280CA25-4792-443D-9259-FA6ED70D7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174</a:t>
            </a:fld>
            <a:endParaRPr lang="hr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Google Shape;1030;p204"/>
          <p:cNvGraphicFramePr/>
          <p:nvPr>
            <p:extLst>
              <p:ext uri="{D42A27DB-BD31-4B8C-83A1-F6EECF244321}">
                <p14:modId xmlns:p14="http://schemas.microsoft.com/office/powerpoint/2010/main" val="1429770221"/>
              </p:ext>
            </p:extLst>
          </p:nvPr>
        </p:nvGraphicFramePr>
        <p:xfrm>
          <a:off x="107504" y="1471825"/>
          <a:ext cx="8928992" cy="5760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37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sa sadržajem Konvencije o ljudskim pravima, Konvencijom o pravima djeteta i projektom Škole za Afriku.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1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senzibilizirati učenike za probleme odrastanja i školovanja vršnjaka u Africi,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prikupiti određena novčana sredstava i pomoći osiguravanju uvjeta za školovanje djece u Africi.</a:t>
                      </a: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bilježiti Međuna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rodni dan dječjih prava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5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Gordana Jančić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Marina Uher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Tanja Antunović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Suzana Mahmutović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Luca Novaković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11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na satu razrednog odjela,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integrirani dan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37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- tijekom školske godine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Integrirani dan – 20. 11. 2019.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58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500,00 kn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4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Učenički radovi, plakati, prezentacija, web škole, osobna refleksija, uplata prikupljenih sredstava  na račun UNICEF-a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2DEBE2D2-4222-4DAF-8DDE-7FDAE5EF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3370"/>
            <a:ext cx="7633800" cy="1038689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ŠKOLE ZA AFRIKU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E6DB401-F88A-4FE7-8652-628F2E7009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175</a:t>
            </a:fld>
            <a:endParaRPr lang="hr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5C310-22FB-47DC-8025-093C1661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60" y="404666"/>
            <a:ext cx="7633800" cy="929953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VEČER MATEMATIKE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DF11929-016B-4F89-887C-6321D445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87785"/>
              </p:ext>
            </p:extLst>
          </p:nvPr>
        </p:nvGraphicFramePr>
        <p:xfrm>
          <a:off x="255462" y="1556792"/>
          <a:ext cx="8377675" cy="5547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301516068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4285837365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Popularizacija matematike, kako na što lakši način približiti učenicima i roditeljima rješavanje problema, pokazati da matematika nije bauk.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09154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Omogućiti učenicima usvajanje dodatnih nastavnih sadržaja koji se ne obrađuju na satovima redovne nastave. Razvijanje sposobnosti za primjene informacijske-komunikacijske tehnologije u različitim </a:t>
                      </a:r>
                      <a:r>
                        <a:rPr lang="hr-HR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primjenskim</a:t>
                      </a:r>
                      <a:r>
                        <a:rPr lang="hr-H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područjima.  Kroz igru, zabavu, natjecanje i druženje roditelja, učenika i učitelja ostvariti što veću povezanost i suradnju.</a:t>
                      </a:r>
                      <a:endParaRPr lang="hr-HR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5059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Učenici  i učitelji od 1. - 8. razreda matične škole i učenici i učitelji područnih škola, Hrvatsko matematičko društvo, voditeljica Đurđica Kušec, Mirela Kojić</a:t>
                      </a:r>
                      <a:endParaRPr lang="hr-HR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1416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Radionice</a:t>
                      </a:r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</a:t>
                      </a:r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predmetima</a:t>
                      </a:r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it-IT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razredima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926321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Prvi četvrtak u 12. mjesecu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5180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100,00 kn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44859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Evaluacijski listići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58306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F6B1BAC-53FC-4AB6-8259-2C31B792E1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176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30325978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5C310-22FB-47DC-8025-093C1661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95" y="404666"/>
            <a:ext cx="7633800" cy="929953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DANI SLAVKA KOLARA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DF11929-016B-4F89-887C-6321D445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263848"/>
              </p:ext>
            </p:extLst>
          </p:nvPr>
        </p:nvGraphicFramePr>
        <p:xfrm>
          <a:off x="255462" y="1556792"/>
          <a:ext cx="8377675" cy="4268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301516068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4285837365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čitanja kod djece, upoznavanje s likom i djelom Slavka Kolara.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09154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Istaknuti povijesnu, narodnu i kulturnu vrijednost Slavka Kolara.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5059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 hrvatskog jezika i knjižničar u suradnji s Gradskom knjižnicom ‘’Slavko Kolar’’ Čazma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1416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Natjecanje u čitanju na glas, književni susret, radionice literarnog pisanja.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926321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… do 30. studenog 2019.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5180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44859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Razgovor, praktični radovi, prezentacije.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58306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4F74C274-9BF3-441D-89B6-6B26E35619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177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68865721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6" name="Google Shape;1286;p255"/>
          <p:cNvGraphicFramePr/>
          <p:nvPr>
            <p:extLst>
              <p:ext uri="{D42A27DB-BD31-4B8C-83A1-F6EECF244321}">
                <p14:modId xmlns:p14="http://schemas.microsoft.com/office/powerpoint/2010/main" val="3897053001"/>
              </p:ext>
            </p:extLst>
          </p:nvPr>
        </p:nvGraphicFramePr>
        <p:xfrm>
          <a:off x="383164" y="1752648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0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 Božićnim običajima zemalja engleskog govornog područja.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Omogućiti učenicima usvajanje dodatnih nastavnih sadržaja koji se ne obrađuju na satovima redovne nastave. Poticati kod učenika prihvaćanje različitosti.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Zrinka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Jeremić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Dijana Ivičić, Ivana Devčić,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Šajtar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 1. do 8. 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na satu Engleskog jezika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prosinac 2019.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kvizovi, plakati,digitalni alati, 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26A1B083-5061-46FD-918D-30759FF6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CHRISTMAS - BOŽIĆ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C7DE346-56A2-427A-94E7-ADADA2F9B8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178</a:t>
            </a:fld>
            <a:endParaRPr lang="hr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5C310-22FB-47DC-8025-093C1661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6"/>
            <a:ext cx="7633800" cy="929953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’’ZA 1 000 RADOSTI’’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DF11929-016B-4F89-887C-6321D445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10213"/>
              </p:ext>
            </p:extLst>
          </p:nvPr>
        </p:nvGraphicFramePr>
        <p:xfrm>
          <a:off x="251522" y="1700810"/>
          <a:ext cx="8377675" cy="50573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301516068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4285837365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osjećaja solidarnosti i ljubavi prema nemoćnim, siromašnim... (KRŠĆANSKI ALTRUIZAM)-uključivanje učenika u aktivno kreiranje i življenje svog kršćanskog identiteta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09154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Potaknuti učenike na cjeloviti razvoj osobe (intelektualni, duhovni i afektivni),-ostvariti ozračje odgovornosti i zajedništva učenika kroz međusobno druženje,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5059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Vjeroučiteljice 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1416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Nakon upoznavanja učenika o humanitarnoj akciji oni se dragovoljno javljaju, te svojim novčanim donacijama  sudjeluju u istoj.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926321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prosinca 2019.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5180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44859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Program se ne vrednuje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58306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6A3CF98-7408-4C8B-B19C-F4FEBD787D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179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51464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58815ED-E707-4427-BAEB-C3C730B7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62" y="71811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NJEMAČKI</a:t>
            </a:r>
            <a:r>
              <a:rPr lang="hr-HR" b="1" dirty="0">
                <a:latin typeface="Arial Narrow" panose="020B0606020202030204" pitchFamily="34" charset="0"/>
              </a:rPr>
              <a:t> </a:t>
            </a:r>
            <a:r>
              <a:rPr lang="hr-HR" b="1" dirty="0">
                <a:effectLst/>
                <a:latin typeface="Arial Narrow" panose="020B0606020202030204" pitchFamily="34" charset="0"/>
              </a:rPr>
              <a:t>JEZIK</a:t>
            </a:r>
            <a:r>
              <a:rPr lang="hr-HR" b="1" dirty="0">
                <a:latin typeface="Arial Narrow" panose="020B0606020202030204" pitchFamily="34" charset="0"/>
              </a:rPr>
              <a:t>, </a:t>
            </a:r>
            <a:r>
              <a:rPr lang="hr-HR" b="1" dirty="0">
                <a:effectLst/>
                <a:latin typeface="Arial Narrow" panose="020B0606020202030204" pitchFamily="34" charset="0"/>
              </a:rPr>
              <a:t>4. – 8. r</a:t>
            </a:r>
          </a:p>
        </p:txBody>
      </p:sp>
      <p:graphicFrame>
        <p:nvGraphicFramePr>
          <p:cNvPr id="5" name="Google Shape;125;p24">
            <a:extLst>
              <a:ext uri="{FF2B5EF4-FFF2-40B4-BE49-F238E27FC236}">
                <a16:creationId xmlns:a16="http://schemas.microsoft.com/office/drawing/2014/main" id="{5AD7BC92-F460-4589-B083-CD7016938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487847"/>
              </p:ext>
            </p:extLst>
          </p:nvPr>
        </p:nvGraphicFramePr>
        <p:xfrm>
          <a:off x="168097" y="1609859"/>
          <a:ext cx="8975905" cy="52481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4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97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Motivirati učenike za učenje njemačkoga jezika, razvijati pozitivan odnos prema tom stranom jeziku, osposobiti učenika za početno komuniciranje i aktivnu upotrebu njemačkoga jezika, razumjeti i rabiti poznate izraze i jednostavne fraze vezane uz svakodnevni život i neposredno okruženje, uz pomoć sugovornika sporazumjeti se u jednostavnim, svakodnevnim situacijama. Upoznati učenika s kulturom i civilizacijom njemačkoga govornog područja. Upoznati važnost poštivanja  i uvažavanja vlastite kulture i kulture drugih naroda.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85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Omogućiti učenicima da uz engleski jezik kao prvi strani jezik uče i njemački jezik kao drugi strani jezik od 4. pa do 8. razreda. Razvijanje interesa za jezik i motiviranje učenika za cjeloživotno učenje.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Antonio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Šolaja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85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Realizira se kroz 2 sata nastave tjedno koju učenici pohađaju prije ili poslije redovne nastave. 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200,00 kn (troškovi pripreme aktivnosti – fotokopirni papir)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288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Provjeravanje znanja usmenim i pismenim putem, redovito praćenje učeničkih sposobnosti i vještina koje se vrednuju i ocjenjuju u skladu s Pravilnikom  o načinima, postupcima i elementima vrednovanja u osnovnoj i srednjoj školi.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Nastava njemačkoga jezika je dio općeg uspjeha učenika. Doprinosi samopouzdanju i izgradnji pozitivnih vrijednosti. Pomaže razvijanju osnovne komunikacije i stvara pozitivan stav prema vrijednostima kao što su prijateljstvo, suradnja i tolerancija. 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380CFC4-6015-4623-9E56-8302DEDD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35516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5C310-22FB-47DC-8025-093C1661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04666"/>
            <a:ext cx="7633800" cy="929953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MEĐUNARODNI DAN SMIJEHA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DF11929-016B-4F89-887C-6321D445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39304"/>
              </p:ext>
            </p:extLst>
          </p:nvPr>
        </p:nvGraphicFramePr>
        <p:xfrm>
          <a:off x="251520" y="1628800"/>
          <a:ext cx="8568952" cy="48965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56009">
                  <a:extLst>
                    <a:ext uri="{9D8B030D-6E8A-4147-A177-3AD203B41FA5}">
                      <a16:colId xmlns:a16="http://schemas.microsoft.com/office/drawing/2014/main" val="301516068"/>
                    </a:ext>
                  </a:extLst>
                </a:gridCol>
                <a:gridCol w="5612943">
                  <a:extLst>
                    <a:ext uri="{9D8B030D-6E8A-4147-A177-3AD203B41FA5}">
                      <a16:colId xmlns:a16="http://schemas.microsoft.com/office/drawing/2014/main" val="4285837365"/>
                    </a:ext>
                  </a:extLst>
                </a:gridCol>
              </a:tblGrid>
              <a:tr h="63678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Biti nasmijan cijeli dan.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091542"/>
                  </a:ext>
                </a:extLst>
              </a:tr>
              <a:tr h="66893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Doprinosi boljoj komunikaciji. Smanjiti stres, podignuti raspoloženje, poticati prijateljski opuštenu atmosferu.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50592"/>
                  </a:ext>
                </a:extLst>
              </a:tr>
              <a:tr h="66893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Uher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14168"/>
                  </a:ext>
                </a:extLst>
              </a:tr>
              <a:tr h="63678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Međusobno nasmijavanje, pričanje viceva, vježbe smijeha,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926321"/>
                  </a:ext>
                </a:extLst>
              </a:tr>
              <a:tr h="63678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10. 1. 2020.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51808"/>
                  </a:ext>
                </a:extLst>
              </a:tr>
              <a:tr h="63678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44859"/>
                  </a:ext>
                </a:extLst>
              </a:tr>
              <a:tr h="101152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Broj nasmijanih učenika, zadovoljstvo voditelja i učenika.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58306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DA54891-BE51-4A35-8737-D5BE9E7A99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180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52994041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1" name="Google Shape;1291;p256"/>
          <p:cNvGraphicFramePr/>
          <p:nvPr>
            <p:extLst>
              <p:ext uri="{D42A27DB-BD31-4B8C-83A1-F6EECF244321}">
                <p14:modId xmlns:p14="http://schemas.microsoft.com/office/powerpoint/2010/main" val="487986424"/>
              </p:ext>
            </p:extLst>
          </p:nvPr>
        </p:nvGraphicFramePr>
        <p:xfrm>
          <a:off x="179513" y="1608634"/>
          <a:ext cx="8784974" cy="51971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7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31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interesa i pozitivnog odnosa prema gledanju kazališnih predstava. Razvijati umjetničke i kulturne vrijednosti.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Osposobljavati učenike za komunikaciju s kazalištem. Doživjeti kazališnu predstavu. Razvijati senzibilitet za umjetnost, književnost i kulturnu baštinu. Educirati i motivirati učenike za područje umjetnosti.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Huđber Mesar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Gledanje kazališne predstave u školskim prostorijama.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 veljači 2020. godine.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Kostimi, rekviziti i scenografija - oko 500 kn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 i pisani uradci o predstavi.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E3BD1B5C-3AEA-41FC-8665-B3C6C163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16632"/>
            <a:ext cx="8581324" cy="1492000"/>
          </a:xfrm>
        </p:spPr>
        <p:txBody>
          <a:bodyPr/>
          <a:lstStyle/>
          <a:p>
            <a:pPr lvl="0"/>
            <a:r>
              <a:rPr lang="hr-HR" sz="36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VALENTINOVO - LJUBAV? OBIČNA GLUPOST! - KAZALIŠNA PREDSTAVA UČENIKA 6. r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C18219D-67B8-4F4F-B5AF-C0AA4DE43F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181</a:t>
            </a:fld>
            <a:endParaRPr lang="hr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41057E-AB38-4D7C-BF42-4970F52D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8"/>
            <a:ext cx="7633800" cy="742359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DAN SIGURNIJEG INTERNETA 2020.</a:t>
            </a:r>
            <a:br>
              <a:rPr lang="hr-HR" b="1" dirty="0">
                <a:effectLst/>
                <a:latin typeface="Arial Narrow" panose="020B0606020202030204" pitchFamily="34" charset="0"/>
              </a:rPr>
            </a:br>
            <a:endParaRPr lang="hr-HR" b="1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DCD63105-E453-4440-9970-A162A62F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79506"/>
              </p:ext>
            </p:extLst>
          </p:nvPr>
        </p:nvGraphicFramePr>
        <p:xfrm>
          <a:off x="179512" y="1484786"/>
          <a:ext cx="8784976" cy="5052855"/>
        </p:xfrm>
        <a:graphic>
          <a:graphicData uri="http://schemas.openxmlformats.org/drawingml/2006/table">
            <a:tbl>
              <a:tblPr/>
              <a:tblGrid>
                <a:gridCol w="2499174">
                  <a:extLst>
                    <a:ext uri="{9D8B030D-6E8A-4147-A177-3AD203B41FA5}">
                      <a16:colId xmlns:a16="http://schemas.microsoft.com/office/drawing/2014/main" val="3958445837"/>
                    </a:ext>
                  </a:extLst>
                </a:gridCol>
                <a:gridCol w="6285802">
                  <a:extLst>
                    <a:ext uri="{9D8B030D-6E8A-4147-A177-3AD203B41FA5}">
                      <a16:colId xmlns:a16="http://schemas.microsoft.com/office/drawing/2014/main" val="1410673349"/>
                    </a:ext>
                  </a:extLst>
                </a:gridCol>
              </a:tblGrid>
              <a:tr h="11155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Cilj je uključiti učenike u obilježavanje Dana sigurnijeg interneta kako bi ih se osvijestilo o važnosti sigurnosti tijekom provođenja aktivnosti na internetu. Učenici trebaju osvijestiti pozitivne i negativne strane interneta te primijeniti isto u svakodnevici. Učenike je potrebno zaštititi od internetskog nasilja te ih poučiti da ne budu oni začetnici nasilnog ponašanja.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36" marR="63036" marT="63036" marB="630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110751"/>
                  </a:ext>
                </a:extLst>
              </a:tr>
              <a:tr h="62578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Namijenjena je svim učenicima razredne i predmetne nastave kako bi ih se osvijestilo o važnosti pravilnog ponašanja na internetu u svrhu sigurnosti.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36" marR="63036" marT="63036" marB="630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87420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Daria</a:t>
                      </a:r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Kos, učenici 2., 6., 7. i 8. razreda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36" marR="63036" marT="63036" marB="630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57530"/>
                  </a:ext>
                </a:extLst>
              </a:tr>
              <a:tr h="11155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Učenici drugog razreda izrađuju digitalnu slikovnicu te igraju prigodnu društvenu igru, učenici šestih razreda izrađuju PowerPoint prezentaciju, Učenici sedmih i osmog razreda snimaju poučni videozapis. Aktivnosti će se realizirati na nastavi informatike krajem mjeseca siječnja, a </a:t>
                      </a:r>
                      <a:r>
                        <a:rPr lang="hr-H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uratci</a:t>
                      </a:r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će se predstaviti na Dan sigurnijeg interneta.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36" marR="63036" marT="63036" marB="630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088142"/>
                  </a:ext>
                </a:extLst>
              </a:tr>
              <a:tr h="35370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Početak mjeseca veljače, obilježavanja Dana sigurnijeg interneta</a:t>
                      </a:r>
                      <a:endParaRPr lang="hr-HR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36" marR="63036" marT="63036" marB="630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271403"/>
                  </a:ext>
                </a:extLst>
              </a:tr>
              <a:tr h="38271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/</a:t>
                      </a:r>
                    </a:p>
                  </a:txBody>
                  <a:tcPr marL="63036" marR="63036" marT="63036" marB="630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311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Provest ćemo ankete izrađene u </a:t>
                      </a:r>
                      <a:r>
                        <a:rPr lang="hr-H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Forms</a:t>
                      </a:r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-u, koje će učenici sami prethodno izraditi. Sudjelovat ćemo u nagradnom kvizu koji organizira CSI.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36" marR="63036" marT="63036" marB="630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46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6172B67-7926-4B85-96DD-6BCA3890EA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182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92229890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5C310-22FB-47DC-8025-093C1661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53" y="476674"/>
            <a:ext cx="7633800" cy="929953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DAN RUŽIČASTIH MAJICA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DF11929-016B-4F89-887C-6321D445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46859"/>
              </p:ext>
            </p:extLst>
          </p:nvPr>
        </p:nvGraphicFramePr>
        <p:xfrm>
          <a:off x="225255" y="1894517"/>
          <a:ext cx="8377675" cy="41749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301516068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4285837365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Prevencija vršnjačkog nasilja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09154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i poticati mir, toleranciju, uvažavanje i mirno rješavanje sukoba.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5059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Centar za edukaciju i prevenciju nasilja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Zagreb,Gordana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Jančić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Anita Mikulandra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1416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na SRO, predavanja, nošenje ružičaste majice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926321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Zadnja srijeda u veljači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5180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44859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Plakati, PPT, objave na web stranici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58306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C4E6D8E9-60CE-4A37-8640-1CA82DC97A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183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27760948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1471666626"/>
              </p:ext>
            </p:extLst>
          </p:nvPr>
        </p:nvGraphicFramePr>
        <p:xfrm>
          <a:off x="370791" y="1844824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upoznavati učenike s karnevalom i mesopusnim običajima, poticati maštu i kreativnost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njegovanje tradicije i običaja našeg kraja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Brajković </a:t>
                      </a:r>
                      <a:r>
                        <a:rPr lang="hr-HR" sz="14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Draguljić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učitelji razredne nastave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pripreme i sudjelovanje u karnevalskoj povorci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skupno svi razredi od 1. – 4. razreda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Veljača 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Krafne 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maski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AD0928C6-41B2-4E8C-B2F9-8C8B2888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89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MAŠKARE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DD22F5B-F699-4DBC-BCFB-FF2F34B0BF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184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1624290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1" name="Google Shape;1261;p250"/>
          <p:cNvGraphicFramePr/>
          <p:nvPr>
            <p:extLst>
              <p:ext uri="{D42A27DB-BD31-4B8C-83A1-F6EECF244321}">
                <p14:modId xmlns:p14="http://schemas.microsoft.com/office/powerpoint/2010/main" val="3197709197"/>
              </p:ext>
            </p:extLst>
          </p:nvPr>
        </p:nvGraphicFramePr>
        <p:xfrm>
          <a:off x="297419" y="1752648"/>
          <a:ext cx="8377675" cy="43542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Snalaziti se u vremenu i prostoru kroz koordinacijske igre za učenike od 1. do 6. razreda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Ukazati na važnost kretanja i sporta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</a:t>
                      </a:r>
                      <a:r>
                        <a:rPr lang="hr-HR" sz="16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Kučan</a:t>
                      </a:r>
                      <a:r>
                        <a:rPr lang="hr-HR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hr-HR" sz="16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Vrlac</a:t>
                      </a:r>
                      <a:r>
                        <a:rPr lang="hr-HR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Dinka </a:t>
                      </a:r>
                      <a:r>
                        <a:rPr lang="hr-HR" sz="16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Pirak</a:t>
                      </a:r>
                      <a:r>
                        <a:rPr lang="hr-HR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Gordana </a:t>
                      </a:r>
                      <a:r>
                        <a:rPr lang="hr-HR" sz="16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Jančić</a:t>
                      </a:r>
                      <a:endParaRPr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Natjecanja u trčanju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ožujak 2020.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Sportski rezultati i rangiranje; podjela medalja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F219E753-BE51-41FF-BDAD-F9FA39FA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DJEČJA ORIJENTACIJSKA UTRKA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CFC2748-A952-491E-B831-D81CA6D219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185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17413692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" name="Google Shape;1070;p212"/>
          <p:cNvGraphicFramePr/>
          <p:nvPr>
            <p:extLst>
              <p:ext uri="{D42A27DB-BD31-4B8C-83A1-F6EECF244321}">
                <p14:modId xmlns:p14="http://schemas.microsoft.com/office/powerpoint/2010/main" val="906480624"/>
              </p:ext>
            </p:extLst>
          </p:nvPr>
        </p:nvGraphicFramePr>
        <p:xfrm>
          <a:off x="383164" y="1916832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Popularizirati matematiku među svim učenicima. Omogućiti učenicima da sudjeluju bez obzira na njihov uspjeh i ocjene iz matematike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matematički način mišljenja i zaključivanja, koristiti usvojene ključne matematičke pojmove - služiti se matematičkim jezikom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Mirjana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Martinjak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Natjecanje u interpretaciji broja 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π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 što više znamenki.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14. 3. 2020.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Kopiranje potrebnih materijala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 okviru praćenja i vrednovanja rada učenika na redovitoj nastavi matematike.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AE0AEFE9-43FF-464F-B2A6-4F6A5DDF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3" y="454047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DAN BROJA </a:t>
            </a:r>
            <a:r>
              <a:rPr lang="el-G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π</a:t>
            </a:r>
            <a:endParaRPr lang="hr-HR" b="1" dirty="0">
              <a:effectLst/>
              <a:latin typeface="Arial Narrow" panose="020B0606020202030204" pitchFamily="34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25550D2-A4A7-493A-ACF0-5C9916A0E9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186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7908740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5C310-22FB-47DC-8025-093C1661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60" y="489239"/>
            <a:ext cx="7633800" cy="929953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SVJETSKI DAN SINDROMA DOWN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DF11929-016B-4F89-887C-6321D445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38105"/>
              </p:ext>
            </p:extLst>
          </p:nvPr>
        </p:nvGraphicFramePr>
        <p:xfrm>
          <a:off x="255462" y="1556794"/>
          <a:ext cx="8377675" cy="50268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301516068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4285837365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 aktivnosti  je  jedan  dan  u  godini  posvetiti  osobama  sa sindromom 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Down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  Učenici  će  nizom  aktivnosti  sa  svojim učiteljima i razrednicima podignuti svijest o različitosti, pravu na ravnopravnost u društvu osoba sa sindromom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Down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09154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učenika sa osnovnim karakteristikama sindroma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Down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no jednako tako i pozitivnim primjerima integracije u društvu.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5059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Gordana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Jančić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Marina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Uher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1416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tijekom sata razrednog odjela sa razrednicima razgovarati o sindromu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Down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gledati film „Lijepo mi je s tobom, znaš“. Taj dan obilježiti će se nošenjem šarenih različitih čarapa koje simboliziraju podršku borbi osoba sa sindromom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Down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za integraciju u društvu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926321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21. 3. 2020.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51808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44859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Usmena pohvala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58306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F80E6F4-162B-4D91-8AD4-0C0FD6D2DF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187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49997415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1378255535"/>
              </p:ext>
            </p:extLst>
          </p:nvPr>
        </p:nvGraphicFramePr>
        <p:xfrm>
          <a:off x="303368" y="1792542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prezentirati glazbene aktivnosti pjevački zbor i rock sastav roditeljima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Steći samopouzdanje i sigurnost kod nastupa u javnosti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Brajković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Draguljić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Koncert u školskoj dvorani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ožujak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skupljanje donacija roditelja za zbor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7256C3AA-8E25-457C-88AD-3344FA2C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2483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KONCERT ZA MAME I TATE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91F40D4-B3A4-4DB0-A8C4-0C0BD2D12A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188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61699968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" name="Google Shape;1301;p258"/>
          <p:cNvGraphicFramePr/>
          <p:nvPr>
            <p:extLst>
              <p:ext uri="{D42A27DB-BD31-4B8C-83A1-F6EECF244321}">
                <p14:modId xmlns:p14="http://schemas.microsoft.com/office/powerpoint/2010/main" val="2541300443"/>
              </p:ext>
            </p:extLst>
          </p:nvPr>
        </p:nvGraphicFramePr>
        <p:xfrm>
          <a:off x="468910" y="1745791"/>
          <a:ext cx="8377675" cy="4388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svijest o važnosti očuvanja prirode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potaknuti učeničku svijest o brizi za okoliš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Kristina Žganjer, učenici 5-8, razreda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modela planeta Zemlje (uz pomoć pilates  lopte)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na satu Geografije (kvizovi)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travanj, 2020. (22. 04.2020.)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potrošni materijal do 200 kn (Drvofix, stari novinski papir, pilates lopta, tempere)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modela Zemlje u obrazovne svrhe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zadovoljstvo učenika i učitelja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384D8952-134A-42DF-8D7C-F1986201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DAN PLANETA ZEMLJE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27D8536-58D0-4DBA-89A4-F00489A0E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189</a:t>
            </a:fld>
            <a:endParaRPr lang="h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621877C-C0B8-41AA-BA0E-8D058163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5070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INFORMATIKA, 1. i 2. r</a:t>
            </a:r>
          </a:p>
        </p:txBody>
      </p:sp>
      <p:graphicFrame>
        <p:nvGraphicFramePr>
          <p:cNvPr id="4" name="Google Shape;140;p27">
            <a:extLst>
              <a:ext uri="{FF2B5EF4-FFF2-40B4-BE49-F238E27FC236}">
                <a16:creationId xmlns:a16="http://schemas.microsoft.com/office/drawing/2014/main" id="{DB366630-6F79-4C2D-87CC-0613D3A51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675970"/>
              </p:ext>
            </p:extLst>
          </p:nvPr>
        </p:nvGraphicFramePr>
        <p:xfrm>
          <a:off x="107504" y="1628800"/>
          <a:ext cx="8928992" cy="48156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1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je da učenici upoznaju osnovna načela informacijsko-komunikacijske tehnologije, razviju i usvoje sposobnosti primjene informacijsko-komunikacijske tehnologije u različitim primjenskim područjima te u svakodnevnom životu, razviju računalno, kreativno i kritičko mišljenje te usvoje timski rad.</a:t>
                      </a:r>
                      <a:endParaRPr sz="12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Aktivnost je namijenjena učenicima područnih škola i matične škole, kako bi naučili djelotvorno upotrebljavati informacijsko-komunikacijsku tehnologiju u ostalim školskim predmetima te svakodnevnom životu.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Ana Marija Lipak, Daria Kos, učenici 1. i 2. razreda u PŠ Grabovnica, PŠ Draganec, PŠ Miklouš te PŠ Vrtlinska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na nastavi Informatike u informatičkoj učionici i u domaćem uratku.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70 sati tijekom nastavne godine, 2 sata tjedno (blok sat)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za ispis testova.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i="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Postupci vrednovanja realiziraju se kroz tri pristupa vrednovanja: vrednovanje za učenje, vrednovanje kao učenje te vrednovanje naučenoga. Provodit će se testovi, kvizovi, pregledati provoditi usmena ispitivanja te provjeriti praktični radovi na računalima (individalno, u paru i u skupinama).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AE7FE31-63BA-4293-9990-1C88B10A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735635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6" name="Google Shape;1246;p247"/>
          <p:cNvGraphicFramePr/>
          <p:nvPr>
            <p:extLst>
              <p:ext uri="{D42A27DB-BD31-4B8C-83A1-F6EECF244321}">
                <p14:modId xmlns:p14="http://schemas.microsoft.com/office/powerpoint/2010/main" val="32657120"/>
              </p:ext>
            </p:extLst>
          </p:nvPr>
        </p:nvGraphicFramePr>
        <p:xfrm>
          <a:off x="467546" y="2060850"/>
          <a:ext cx="8377675" cy="41749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kreativni izričaj, smisao za nastup, prezentaciju i scenu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razredna nastava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Gordana </a:t>
                      </a:r>
                      <a:r>
                        <a:rPr lang="hr-HR" sz="14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Jančić</a:t>
                      </a:r>
                      <a:r>
                        <a:rPr lang="hr-HR" sz="1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Marina </a:t>
                      </a:r>
                      <a:r>
                        <a:rPr lang="hr-HR" sz="14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Uher</a:t>
                      </a:r>
                      <a:endParaRPr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cvjetna povorka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50 kn po djetetu - roditelji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izložba fotografija, objava u lokalnim medijima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D9BFBA07-9BD5-4455-8E51-0085E42E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CVJETNI KORZO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E4CCDAC-5370-47D3-BEC5-04750A77B9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190</a:t>
            </a:fld>
            <a:endParaRPr lang="hr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3960127854"/>
              </p:ext>
            </p:extLst>
          </p:nvPr>
        </p:nvGraphicFramePr>
        <p:xfrm>
          <a:off x="377521" y="1680640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Zainteresirati</a:t>
                      </a:r>
                      <a:r>
                        <a:rPr lang="it-IT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it-IT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djecu</a:t>
                      </a:r>
                      <a:r>
                        <a:rPr lang="it-IT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za </a:t>
                      </a:r>
                      <a:r>
                        <a:rPr lang="it-IT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svijet</a:t>
                      </a:r>
                      <a:r>
                        <a:rPr lang="it-IT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it-IT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glazbe</a:t>
                      </a:r>
                      <a:r>
                        <a:rPr lang="it-IT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 </a:t>
                      </a:r>
                      <a:r>
                        <a:rPr lang="it-IT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glazbeno</a:t>
                      </a:r>
                      <a:r>
                        <a:rPr lang="it-IT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it-IT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stvaralaštvo</a:t>
                      </a:r>
                      <a:r>
                        <a:rPr lang="hr-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instrumenata, tradicionalnih i suvremenih plesova, vrsta glazbe </a:t>
                      </a:r>
                      <a:r>
                        <a:rPr lang="hr-HR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itd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Brajković </a:t>
                      </a:r>
                      <a:r>
                        <a:rPr lang="hr-HR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Draguljić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Grupni i timski rad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2020.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1000,00 kn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06099E48-D351-425D-93C3-B04AF45B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19" y="447843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MEĐUNARODNI DAN GLAZBE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B98B31C-052A-419B-82A9-BA74EDD102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191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91012538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1" name="Google Shape;1261;p250"/>
          <p:cNvGraphicFramePr/>
          <p:nvPr>
            <p:extLst>
              <p:ext uri="{D42A27DB-BD31-4B8C-83A1-F6EECF244321}">
                <p14:modId xmlns:p14="http://schemas.microsoft.com/office/powerpoint/2010/main" val="845246474"/>
              </p:ext>
            </p:extLst>
          </p:nvPr>
        </p:nvGraphicFramePr>
        <p:xfrm>
          <a:off x="319115" y="1628802"/>
          <a:ext cx="8377675" cy="49964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Sudjelovati u gradskoj manifestaciji. Obogatiti suradnju s lokalnom zajednicom. 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Ukazati na važnost kretanja i sporta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Grad Čazma, Sportska zajednica grada Čazme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Luka Miklić, prof.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Maja Dragić,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prof.</a:t>
                      </a:r>
                      <a:endParaRPr lang="hr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</a:t>
                      </a: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azrednici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 1. – 4. razreda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Natjecanja u trčanju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ožujak 2020.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Sportski rezultati i rangiranje; podjela medalja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F219E753-BE51-41FF-BDAD-F9FA39FA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3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OD KAPTOLA DO KAPTOLA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60BD43E-D558-4612-97F7-DF5A40065E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192</a:t>
            </a:fld>
            <a:endParaRPr lang="hr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" name="Google Shape;1361;p270"/>
          <p:cNvGraphicFramePr/>
          <p:nvPr>
            <p:extLst>
              <p:ext uri="{D42A27DB-BD31-4B8C-83A1-F6EECF244321}">
                <p14:modId xmlns:p14="http://schemas.microsoft.com/office/powerpoint/2010/main" val="120486383"/>
              </p:ext>
            </p:extLst>
          </p:nvPr>
        </p:nvGraphicFramePr>
        <p:xfrm>
          <a:off x="297418" y="1752648"/>
          <a:ext cx="8377675" cy="5079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Pripremiti se za obilježavanje 10. obljetnice utemeljenja i uspostave Bjelovarsko-križevačke biskupije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upoznati učenike s biskupijom i njezinim insignijama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-. upoznati znak biskupske službe i geslo biskupa Vjekoslava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izraditi krunice; moliti za našega biskupa i našu biskupiju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izrada graničnika: širimo krug znanja i slavlja;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Sudjelovati u biskupijskom obilježavanju i slavljenju Obljetnice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upoznati biskupiju i njezino znakovlje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upoznati prvoga bjelovarsko-križevačkoga biskupa i njegovo znakovlje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obilježiti 10. obljetnicu uspostave Bjelovarsko-križevačke biskupije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Vjeroučiteljice – Tanja Antunović, Suzana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Mahmutović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Luca Novaković, Ivana Pavlović Mikulić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Radionice, istraživački rad, stvaralaštvo, kvizovi znanja, izrada prezentacija, plakata i info materijala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Ožujak 2020.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Papir, potrošni materijal – 100,00 kn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1EDABC70-BC90-4669-BE5C-EE93A641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6" y="260648"/>
            <a:ext cx="8567587" cy="1492000"/>
          </a:xfrm>
        </p:spPr>
        <p:txBody>
          <a:bodyPr/>
          <a:lstStyle/>
          <a:p>
            <a:pPr lvl="0"/>
            <a:r>
              <a:rPr lang="hr-HR" sz="36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OBILJEŽAVANJE 10. GODINA USPOSTAVE BJELOVARSKO-KRIŽEVAČKE BISKUPIJE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BD23028-432F-4927-87ED-D56A4030DD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193</a:t>
            </a:fld>
            <a:endParaRPr lang="hr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" name="Google Shape;1070;p212"/>
          <p:cNvGraphicFramePr/>
          <p:nvPr>
            <p:extLst>
              <p:ext uri="{D42A27DB-BD31-4B8C-83A1-F6EECF244321}">
                <p14:modId xmlns:p14="http://schemas.microsoft.com/office/powerpoint/2010/main" val="2861987990"/>
              </p:ext>
            </p:extLst>
          </p:nvPr>
        </p:nvGraphicFramePr>
        <p:xfrm>
          <a:off x="251522" y="1772816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djece predškolske dobi s prostorom škole, načinom rada u školi s IKT opremom.Razvoj socijalizacije djece i zajednički rad s učenicima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djecu na veću socijalizaciju, na povezivanju sadašnjih učenika i budućih prvašića,upoznati prostorije u školi i lakše snalaženje na početku školske godine.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Trgovac,2.a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djece iz Dječjeg vrtića Pčelica i Male škole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Školska godina 2019./2020.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50 kuna za kopiranje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Vršnjačko 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AE0AEFE9-43FF-464F-B2A6-4F6A5DDF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6081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DANI OTVORENIH VRATA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8308F6E-9D4D-4F5F-91A6-299000AF44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194</a:t>
            </a:fld>
            <a:endParaRPr lang="hr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1" name="Google Shape;1261;p250"/>
          <p:cNvGraphicFramePr/>
          <p:nvPr>
            <p:extLst>
              <p:ext uri="{D42A27DB-BD31-4B8C-83A1-F6EECF244321}">
                <p14:modId xmlns:p14="http://schemas.microsoft.com/office/powerpoint/2010/main" val="1866754215"/>
              </p:ext>
            </p:extLst>
          </p:nvPr>
        </p:nvGraphicFramePr>
        <p:xfrm>
          <a:off x="297419" y="1680499"/>
          <a:ext cx="8377675" cy="4695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Sudjelovati u gradskoj manifestaciji. Obogatiti suradnju s lokalnom zajednicom.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Ukazati na važnost kretanja i sporta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Grad Čazma, Sportska zajednica grada Čazme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Luka Miklić, prof.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Maja Dragić,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prof.</a:t>
                      </a:r>
                      <a:endParaRPr lang="hr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azrednici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Natjecanja u trčanju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ožujak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Sportski rezultati i rangiranje; podjela medalja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F219E753-BE51-41FF-BDAD-F9FA39FA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24" y="475550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SPORTSKE IGRE MLADIH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ACB39C8-99C2-4A7F-AC10-144A65C01A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195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15192694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5" name="Google Shape;1005;p199"/>
          <p:cNvGraphicFramePr/>
          <p:nvPr>
            <p:extLst>
              <p:ext uri="{D42A27DB-BD31-4B8C-83A1-F6EECF244321}">
                <p14:modId xmlns:p14="http://schemas.microsoft.com/office/powerpoint/2010/main" val="3716033693"/>
              </p:ext>
            </p:extLst>
          </p:nvPr>
        </p:nvGraphicFramePr>
        <p:xfrm>
          <a:off x="297419" y="1669803"/>
          <a:ext cx="8377675" cy="4788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Potaknuti djecu na kretanje i ojačati svijesti o važnosti bavljenja sportom.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interes prema sportu i stvarati naviku redovitog vježbanja. Naučiti barem jednu igru iz prošlosti.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Prepoznati utjecaj sportskih aktivnosti na sveukupan rast i razvoj -redovitom i pravilno doziranom tjelesnom aktivnosti utjecati na sveukupno zdravlje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Razrednici razredne nastave od 1. do 4. razreda; stručne suradnice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Učenjem starih i zaboravljenih igara i natjecanjima njegovati običaje i kulturni baštinu.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1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rezultati natjecanja, objava na školskom webu, fotografije, samovrednovanje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5FDFDAE0-F6C9-400B-A585-D697557E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TJELOVJEŽBOM DO ZDRAVLJA – STARE SPORTSKE IGRE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1519FE1-F850-4EE0-9E19-6866701CC1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196</a:t>
            </a:fld>
            <a:endParaRPr lang="hr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>
            <a:normAutofit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OSTALI PROGRAMI</a:t>
            </a:r>
          </a:p>
        </p:txBody>
      </p:sp>
    </p:spTree>
    <p:extLst>
      <p:ext uri="{BB962C8B-B14F-4D97-AF65-F5344CB8AC3E}">
        <p14:creationId xmlns:p14="http://schemas.microsoft.com/office/powerpoint/2010/main" val="267037786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ŠKOLSKI PREVENTIVNI PROGRAM</a:t>
            </a:r>
          </a:p>
        </p:txBody>
      </p:sp>
    </p:spTree>
    <p:extLst>
      <p:ext uri="{BB962C8B-B14F-4D97-AF65-F5344CB8AC3E}">
        <p14:creationId xmlns:p14="http://schemas.microsoft.com/office/powerpoint/2010/main" val="236638575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F6DA4-F772-4B5A-BD31-65881405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0" y="476672"/>
            <a:ext cx="8177023" cy="1492000"/>
          </a:xfrm>
        </p:spPr>
        <p:txBody>
          <a:bodyPr/>
          <a:lstStyle/>
          <a:p>
            <a:r>
              <a:rPr lang="hr-HR" sz="3600" b="1" dirty="0">
                <a:effectLst/>
                <a:latin typeface="Arial Narrow" panose="020B0606020202030204" pitchFamily="34" charset="0"/>
              </a:rPr>
              <a:t>PREVENCIJA NASILNIČKOG PONAŠANJA</a:t>
            </a:r>
          </a:p>
        </p:txBody>
      </p:sp>
      <p:graphicFrame>
        <p:nvGraphicFramePr>
          <p:cNvPr id="4" name="Google Shape;1366;p271">
            <a:extLst>
              <a:ext uri="{FF2B5EF4-FFF2-40B4-BE49-F238E27FC236}">
                <a16:creationId xmlns:a16="http://schemas.microsoft.com/office/drawing/2014/main" id="{31824993-DB7D-4C15-9FCB-527C05DCB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042864"/>
              </p:ext>
            </p:extLst>
          </p:nvPr>
        </p:nvGraphicFramePr>
        <p:xfrm>
          <a:off x="226775" y="1504697"/>
          <a:ext cx="8521691" cy="4986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9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kroz radionice prepoznati nasilno ponašanje, stjecati uvid u vlastito ponašanje, roditelji će osvijestiti vlastite roditeljske stilove, prepoznati vlastitu odgovornost za ponašanje, učitelji i ostali djelatnici škole reagirat će na nasilje jedinstveno u skladu s protokolom. 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200" u="none" strike="noStrike" cap="none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Calibri"/>
                        </a:rPr>
                        <a:t>Povećati svijest o problemu nasilja među djecom i mogućim 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200" u="none" strike="noStrike" cap="none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Calibri"/>
                        </a:rPr>
                        <a:t>rješenjima, kako bi se nasilno i zlostavljajuće ponašanje učinilo socijalno neprihvatljivim. Postići aktivno uključivanje roditelja, učitelja i učenika u realizaciju programa,  prevencija i sprječavanje pojave svakog oblika nasilja u školi.</a:t>
                      </a:r>
                      <a:endParaRPr lang="en" sz="1200" b="0" i="0" u="none" strike="noStrike" cap="none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200" b="0" i="0" u="none" strike="noStrike" cap="none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Članovi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tima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ŠPP-a;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razrednici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i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</a:t>
                      </a:r>
                      <a:endParaRPr lang="it-I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u="none" strike="noStrike" cap="none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Calibri"/>
                        </a:rPr>
                        <a:t>Radionice za učenike na satu razrednog odjela, i predavanja za učitelje i roditelje na temu nasilja, suradnja s lokalnom zajednicom</a:t>
                      </a:r>
                      <a:endParaRPr lang="en" sz="1200" b="0" i="0" u="none" strike="noStrike" cap="none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prosinac 2019.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100,00 kn za papire,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hamer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papir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Primjena upitnika za učenike.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Osposobljenost učenika za kvalitetno prevladavanje konfliktnih situacija.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A46222CB-85A5-4822-BB6F-47A8201EE7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199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55767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Arial Narrow" panose="020B0606020202030204" pitchFamily="34" charset="0"/>
              </a:rPr>
              <a:t>REPUBLIKA HRVATSKA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Arial Narrow" panose="020B0606020202030204" pitchFamily="34" charset="0"/>
              </a:rPr>
              <a:t>BJELOVARSKO-BILOGORSKA ŽUPANIJA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Arial Narrow" panose="020B0606020202030204" pitchFamily="34" charset="0"/>
              </a:rPr>
              <a:t>GRAD ČAZMA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Arial Narrow" panose="020B0606020202030204" pitchFamily="34" charset="0"/>
              </a:rPr>
              <a:t>OSNOVNA ŠKOLA ČAZMA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Arial Narrow" panose="020B0606020202030204" pitchFamily="34" charset="0"/>
              </a:rPr>
              <a:t>ŠIFRA ŠKOLE: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Arial Narrow" panose="020B0606020202030204" pitchFamily="34" charset="0"/>
              </a:rPr>
              <a:t>KLASA: 602-02/19-04/156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Arial Narrow" panose="020B0606020202030204" pitchFamily="34" charset="0"/>
              </a:rPr>
              <a:t>URBROJ: 2110/06-1/1-19-1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2000" dirty="0">
              <a:latin typeface="Arial Narrow" panose="020B0606020202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2000" dirty="0">
                <a:latin typeface="Arial Narrow" panose="020B0606020202030204" pitchFamily="34" charset="0"/>
              </a:rPr>
              <a:t>U ČAZMI, 30. rujna 2019.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2000" dirty="0">
              <a:latin typeface="Arial Narrow" panose="020B0606020202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2000" dirty="0">
              <a:latin typeface="Arial Narrow" panose="020B0606020202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2000" dirty="0">
              <a:latin typeface="Arial Narrow" panose="020B0606020202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2000" dirty="0">
              <a:latin typeface="Arial Narrow" panose="020B0606020202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dirty="0">
              <a:latin typeface="Arial Narrow" panose="020B060602020203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900" dirty="0">
                <a:latin typeface="Arial Narrow" panose="020B0606020202030204" pitchFamily="34" charset="0"/>
              </a:rPr>
              <a:t>Na osnovu članka 28. Zakona o odgoju i obrazovanju u osnovnoj i srednjoj školi (NN broj 87/08, 86/09, 92/10, 105/10, 90/11, 16/12, 86/12, 94/13, 152/14, 7/17 i 68/18) i članka 11. Statuta Osnovne škole Čazma, a na prijedlog Učiteljskog vijeća od 25. 9. 2019. i mišljenja Vijeća roditelja donesenog na sjednici 26. 9. 2019. godine, Školski odbor je na sjednici održanoj 30. 9. 2019 godine donio Školski kurikulum.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900" dirty="0">
                <a:latin typeface="Arial Narrow" panose="020B0606020202030204" pitchFamily="34" charset="0"/>
              </a:rPr>
              <a:t>Dokument je dostupan na web stranici škole.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900" dirty="0">
              <a:latin typeface="Arial Narrow" panose="020B0606020202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dirty="0"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04EB08B-C4EE-44DF-B5A5-9D4ACF12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2C74F81-9E0B-4CB8-BF3F-CEF047C2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0764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INFORMATIKA, 7. i 8. r</a:t>
            </a:r>
          </a:p>
        </p:txBody>
      </p:sp>
      <p:graphicFrame>
        <p:nvGraphicFramePr>
          <p:cNvPr id="4" name="Google Shape;145;p28">
            <a:extLst>
              <a:ext uri="{FF2B5EF4-FFF2-40B4-BE49-F238E27FC236}">
                <a16:creationId xmlns:a16="http://schemas.microsoft.com/office/drawing/2014/main" id="{D2BA8DFD-A5F8-4CD5-80E0-EACCF94A1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125450"/>
              </p:ext>
            </p:extLst>
          </p:nvPr>
        </p:nvGraphicFramePr>
        <p:xfrm>
          <a:off x="215008" y="1588555"/>
          <a:ext cx="8928992" cy="5132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2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je da učenici upoznaju osnovna načela informacijsko-komunikacijske tehnologije, razviju i usvoje sposobnosti primjene informacijsko-komunikacijske tehnologije u različitim primjenskim područjima te u svakodnevnom životu, razviju računalno, kreativno i kritičko mišljenje te usvoje timski rad.</a:t>
                      </a:r>
                      <a:endParaRPr sz="12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5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Aktivnost je namijenjena učenicima matične škole, kako bi naučili djelotvorno upotrebljavati informacijsko-komunikacijsku tehnologiju u ostalim školskim predmetima te svakodnevnom životu.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Daria Kos, Dragan Šantalab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na nastavnom satu Informatike u informatičkoj učionici i u domaćem uratku.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70 sati tijekom nastavne godine 2019./2020., 2 sata tjedno (blok sat)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za ispis testova.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Postupci vrednovanja realiziraju se kroz tri  pristupa vrednovanja: vrednovanje za učenje, vrednovanje kao učenje te vrednovanje naučenoga. Provodit će se digitalni, online testovi, kvizovi, analizirat će se e-portfoliji, pregledati ljestvice procjene i samoprocjene, provoditi usmena ispitivanja te provjeriti praktični radovi na računalima (individalno, u paru i u skupinama).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928D14A-D46C-48FA-9BFC-0F21942B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71899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7" name="Google Shape;1407;p279"/>
          <p:cNvGraphicFramePr/>
          <p:nvPr>
            <p:extLst>
              <p:ext uri="{D42A27DB-BD31-4B8C-83A1-F6EECF244321}">
                <p14:modId xmlns:p14="http://schemas.microsoft.com/office/powerpoint/2010/main" val="2873220869"/>
              </p:ext>
            </p:extLst>
          </p:nvPr>
        </p:nvGraphicFramePr>
        <p:xfrm>
          <a:off x="225460" y="1584863"/>
          <a:ext cx="8377675" cy="48034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Pružiti informaciju o zlostavljanju, povećati svijest o problemu nasilja među djecom io mogućim rješenjima. Informirati djecu o potencijalno opasnim situacijama kako bi ih znala prepoznati i da bi ih se manje bojala. Jačanje i pružanje pozitivne podrške djeci (naučiti strategije kojima bi se mogli zaštititi).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socijalnih vještina (donošenje odluka, komunikacija ...) i jačanje pozitivnih ljudskih vrijednosti. Povećanje efikasnosti odgovora na nasilje kroz definiranje izvora pomoći u školi i izvan nje (povjeravanje odrasloj osobi u koju dijete ima povjerenja). Povećanje stručnih znanja te osiguranje primjerenije pomoći djeci žrtvama i počiniteljima nasilja.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CAP pomagačice Marijana Piršić Tijan, Zorica Kučan Vrlac i Anita Mikulandra; učenici 2. razreda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Predavanje za djelatnike škole i roditelje koji nisu educirani prošle godine. Radionica za učenike, individualni razgovori s djecom; evaluacija, suradnja s Udrugom roditelja „Korak po korak“, supervizija za CAP-pomagače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2019./2020.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Evaluacijski listići, fotokopiranje materijala za radionice.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Komunikacija s učenicima, samovrednovanje rada, evaluacijski listić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C4697DE-1194-4F68-86A4-51BA061A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633800" cy="1492000"/>
          </a:xfrm>
        </p:spPr>
        <p:txBody>
          <a:bodyPr/>
          <a:lstStyle/>
          <a:p>
            <a:pPr lvl="0"/>
            <a:r>
              <a:rPr lang="pt-B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CAP - program prevencije zlostavljanja djece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68A73A2-F0D1-40F5-82CC-73A7612119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200</a:t>
            </a:fld>
            <a:endParaRPr lang="hr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F1456-053C-4734-AE09-98585D6D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7633800" cy="1492000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PROGRAM PREVENCIJE OVISNOSTI</a:t>
            </a:r>
          </a:p>
        </p:txBody>
      </p:sp>
      <p:graphicFrame>
        <p:nvGraphicFramePr>
          <p:cNvPr id="4" name="Google Shape;1407;p279">
            <a:extLst>
              <a:ext uri="{FF2B5EF4-FFF2-40B4-BE49-F238E27FC236}">
                <a16:creationId xmlns:a16="http://schemas.microsoft.com/office/drawing/2014/main" id="{CB5A2088-EB25-4815-9334-76F2C61D9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185791"/>
              </p:ext>
            </p:extLst>
          </p:nvPr>
        </p:nvGraphicFramePr>
        <p:xfrm>
          <a:off x="251520" y="1524210"/>
          <a:ext cx="8568952" cy="51204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1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Smanjivanje interesa učenika za eksperimentiranjem i uzimanjem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sredstava ovisnosti, unaprjeđivanje cjelokupnog zdravog razvoja djece i mladih, poticanje aktivnog uključivanja roditelja učenika i nastavnika u provedbu preventivnih programa.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Osigurati kvalitetniju edukaciju svih sudionika školskih preventivnih programa o sredstvima ovisnosti i problemu ovisnosti te unaprijediti metode koje mogu pridonijeti kvalitetnijem odgoju i mladih. Aktivno sudjelovanje učenika u okviru zadanih tema.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Članovi tima ŠPP-a; razrednici i učitelji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na satovima razrednog odjela, predavanja za učenike i roditelje,  obilježavanje Mjeseca borbe protiv ovisnosti, sportski susreti , ‘’Sportsko prijepodne’’ – razne sportske aktivnosti, posjet poznatih sportaša.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100,00 kn za papire,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hamer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papir i materijal.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Razvijena svijest o vlastitom zdravlju i zdravlju drugih, shvaćanje ovisnosti kao sveprisutnog problema u društvu.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Aktivno sudjelovanje u radu.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CD242E4-EED8-45E0-AE56-6C2095ACD3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201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11339748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2" name="Google Shape;1562;p310"/>
          <p:cNvGraphicFramePr/>
          <p:nvPr>
            <p:extLst>
              <p:ext uri="{D42A27DB-BD31-4B8C-83A1-F6EECF244321}">
                <p14:modId xmlns:p14="http://schemas.microsoft.com/office/powerpoint/2010/main" val="1861022000"/>
              </p:ext>
            </p:extLst>
          </p:nvPr>
        </p:nvGraphicFramePr>
        <p:xfrm>
          <a:off x="179513" y="1575467"/>
          <a:ext cx="8667070" cy="51828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8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Omogućiti učenicima i roditeljima pravovremene informacije i pomoć prilikom upisa u srednju školu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Učenicima 8. razreda s teškoćama u razvoju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HZZ  Bjelovar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Gordana Jančić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Informiranje roditelja s načinom i postupkom upisa učenika s teškoćama u razvoju u srednju školu,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 s roditeljima i učenicima,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testiranje učenika s teškoćama.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ožujak do lipanj 2020.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Razgovor, upis u željenu srednju školu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69F220BD-86FE-49DF-8956-AFD1ED4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7" y="260648"/>
            <a:ext cx="7633800" cy="1492000"/>
          </a:xfrm>
        </p:spPr>
        <p:txBody>
          <a:bodyPr/>
          <a:lstStyle/>
          <a:p>
            <a:pPr lvl="0"/>
            <a:r>
              <a:rPr lang="pl-PL" sz="36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PROFESIONALNA ORIJENTACIJA UČENIKA S TEŠKOĆAMA U RAZVOJU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D8458C4-1BAC-4791-ACF9-7D50545370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202</a:t>
            </a:fld>
            <a:endParaRPr lang="hr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4FB9DC-56B6-4B56-817F-4ACD342E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44473"/>
            <a:ext cx="8065848" cy="1224136"/>
          </a:xfrm>
        </p:spPr>
        <p:txBody>
          <a:bodyPr/>
          <a:lstStyle/>
          <a:p>
            <a:r>
              <a:rPr lang="hr-HR" sz="3600" b="1" dirty="0">
                <a:effectLst/>
                <a:latin typeface="Arial Narrow" panose="020B0606020202030204" pitchFamily="34" charset="0"/>
              </a:rPr>
              <a:t>PROFESIONALNA ORIJENTACIJA UČENIIKA</a:t>
            </a:r>
          </a:p>
        </p:txBody>
      </p:sp>
      <p:graphicFrame>
        <p:nvGraphicFramePr>
          <p:cNvPr id="4" name="Google Shape;1407;p279">
            <a:extLst>
              <a:ext uri="{FF2B5EF4-FFF2-40B4-BE49-F238E27FC236}">
                <a16:creationId xmlns:a16="http://schemas.microsoft.com/office/drawing/2014/main" id="{B8671B09-5A37-482F-A2CB-1C8980E61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796976"/>
              </p:ext>
            </p:extLst>
          </p:nvPr>
        </p:nvGraphicFramePr>
        <p:xfrm>
          <a:off x="225547" y="1641409"/>
          <a:ext cx="8377675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Profesionalno informiranje i usmjeravanje učenika7. i 8. razreda radi lakšeg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odabira pri upisu u srednju školu, ostvarivanje osobnog razvoja učenika.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Učenicima 8. razreda, upoznavanje sa srednjoškolskim sustavom,  pružanje pomoći u donošenju odluke o profesionalnoj budućnosti, pomoć u razumijevanju profesionalnog razvoja, poticanje učenika na planiranje u budućnosti, upoznavanje učenika sa svijetom rada.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CISOK  Bjelovar – stručne suradnice; pedagoginja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Satovi razrednika – predavanja, radionice, ankete, testiranja, savjetovanja.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Informiranje putem promidžbenih materijala, posjeti izvan škole, suradnja s HZZ-om.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Upis u željenu školu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F802E28-EADA-47DD-93D5-36E3930E9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203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17662792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437114"/>
            <a:ext cx="7772400" cy="1362075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1800" dirty="0">
                <a:effectLst/>
                <a:latin typeface="Arial Narrow" panose="020B0606020202030204" pitchFamily="34" charset="0"/>
              </a:rPr>
              <a:t>Ravnateljica:                                                                  Predsjednica Školskog odbora:</a:t>
            </a:r>
            <a:br>
              <a:rPr lang="hr-HR" sz="1800" dirty="0">
                <a:effectLst/>
                <a:latin typeface="Arial Narrow" panose="020B0606020202030204" pitchFamily="34" charset="0"/>
              </a:rPr>
            </a:br>
            <a:r>
              <a:rPr lang="hr-HR" sz="1800" dirty="0">
                <a:effectLst/>
                <a:latin typeface="Arial Narrow" panose="020B0606020202030204" pitchFamily="34" charset="0"/>
              </a:rPr>
              <a:t>Lidija Osman, </a:t>
            </a:r>
            <a:r>
              <a:rPr lang="hr-HR" sz="1800" dirty="0" err="1">
                <a:effectLst/>
                <a:latin typeface="Arial Narrow" panose="020B0606020202030204" pitchFamily="34" charset="0"/>
              </a:rPr>
              <a:t>mag.prim.educ</a:t>
            </a:r>
            <a:r>
              <a:rPr lang="hr-HR" sz="1800" dirty="0">
                <a:effectLst/>
                <a:latin typeface="Arial Narrow" panose="020B0606020202030204" pitchFamily="34" charset="0"/>
              </a:rPr>
              <a:t>                                        Nikolina </a:t>
            </a:r>
            <a:r>
              <a:rPr lang="hr-HR" sz="1800" dirty="0" err="1">
                <a:effectLst/>
                <a:latin typeface="Arial Narrow" panose="020B0606020202030204" pitchFamily="34" charset="0"/>
              </a:rPr>
              <a:t>Mikušić</a:t>
            </a:r>
            <a:r>
              <a:rPr lang="hr-HR" sz="1800" dirty="0">
                <a:effectLst/>
                <a:latin typeface="Arial Narrow" panose="020B0606020202030204" pitchFamily="34" charset="0"/>
              </a:rPr>
              <a:t>, prof.</a:t>
            </a:r>
            <a:endParaRPr sz="18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99C186D9-E620-4F7A-B92E-C6284E9F57EA}"/>
              </a:ext>
            </a:extLst>
          </p:cNvPr>
          <p:cNvSpPr/>
          <p:nvPr/>
        </p:nvSpPr>
        <p:spPr>
          <a:xfrm>
            <a:off x="467544" y="54868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Arial Narrow" panose="020B0606020202030204" pitchFamily="34" charset="0"/>
              </a:rPr>
              <a:t>REPUBLIKA HRVATSKA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Arial Narrow" panose="020B0606020202030204" pitchFamily="34" charset="0"/>
              </a:rPr>
              <a:t>BJELOVARSKO-BILOGORSKA ŽUPANIJA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Arial Narrow" panose="020B0606020202030204" pitchFamily="34" charset="0"/>
              </a:rPr>
              <a:t>GRAD ČAZMA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Arial Narrow" panose="020B0606020202030204" pitchFamily="34" charset="0"/>
              </a:rPr>
              <a:t>OSNOVNA ŠKOLA ČAZMA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Arial Narrow" panose="020B0606020202030204" pitchFamily="34" charset="0"/>
              </a:rPr>
              <a:t>ŠIFRA ŠKOLE: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Arial Narrow" panose="020B0606020202030204" pitchFamily="34" charset="0"/>
              </a:rPr>
              <a:t>KLASA: 602-02/19-04/156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Arial Narrow" panose="020B0606020202030204" pitchFamily="34" charset="0"/>
              </a:rPr>
              <a:t>URBROJ: 2110/06-1/1-19-1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Arial Narrow" panose="020B0606020202030204" pitchFamily="34" charset="0"/>
              </a:rPr>
              <a:t>U ČAZMI, 30. rujna 2019.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2658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err="1"/>
              <a:t>Nek</a:t>
            </a:r>
            <a:r>
              <a:rPr dirty="0"/>
              <a:t>' nam bude sjajna godina!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938CA0-1D79-46B5-B0E3-7FE75CBF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92898"/>
            <a:ext cx="7772400" cy="1362075"/>
          </a:xfrm>
        </p:spPr>
        <p:txBody>
          <a:bodyPr>
            <a:normAutofit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ŠKOLSKI DIO KURIKULUMA</a:t>
            </a:r>
          </a:p>
        </p:txBody>
      </p:sp>
    </p:spTree>
    <p:extLst>
      <p:ext uri="{BB962C8B-B14F-4D97-AF65-F5344CB8AC3E}">
        <p14:creationId xmlns:p14="http://schemas.microsoft.com/office/powerpoint/2010/main" val="334165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>
            <a:normAutofit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DODATNA NASTAVA</a:t>
            </a:r>
          </a:p>
        </p:txBody>
      </p:sp>
    </p:spTree>
    <p:extLst>
      <p:ext uri="{BB962C8B-B14F-4D97-AF65-F5344CB8AC3E}">
        <p14:creationId xmlns:p14="http://schemas.microsoft.com/office/powerpoint/2010/main" val="393266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CB33E5C-4F01-4830-B0AF-57502302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40" y="126401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MATEMATIKA, 1. – 4. r</a:t>
            </a:r>
          </a:p>
        </p:txBody>
      </p:sp>
      <p:graphicFrame>
        <p:nvGraphicFramePr>
          <p:cNvPr id="5" name="Google Shape;160;p31">
            <a:extLst>
              <a:ext uri="{FF2B5EF4-FFF2-40B4-BE49-F238E27FC236}">
                <a16:creationId xmlns:a16="http://schemas.microsoft.com/office/drawing/2014/main" id="{E8CC92FF-54D4-4CA0-A024-D933D341A9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849868"/>
              </p:ext>
            </p:extLst>
          </p:nvPr>
        </p:nvGraphicFramePr>
        <p:xfrm>
          <a:off x="215908" y="1628800"/>
          <a:ext cx="8712184" cy="3748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9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Produbljivati temeljna matematička znanja, razvijati i usavršavati matematičku pismenost, osposobljavati učenike za samostalno izvođenje zaključaka, razvijati sposobnost i umijeće uočavanja, zapažanja, logičkog zaključivanja, rješavanja matematičkih problema, poticati učenike na daljnje napredovanje, razvijati volju i ustrajnost pri rješavanju složenijih zadataka, razvijati točnost i preciznost u radu te sposobnost primjene matematičkih znanja u svakodnevnom životu.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Omogućiti učenicima usvajanje dodatnih nastavnih sadržaja koji se ne obrađuju na satovima redovne nastave te poticati darovitost kod učenik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 -1.a, Anita Mikuland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1.b, Tamara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Maturanec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Emina Kristić 1. i 4.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Ivanka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Hajduković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3. 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Jelena Križan 1. i 4. 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Dinka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Pirak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2.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endParaRPr lang="hr-HR" sz="14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 2.a, Mirela Kojić 2.b, Vojislav Klinac 2.r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 2.r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Slavka Sabolić 2. i 4.r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Zdravko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Jorgić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Mirjana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Vugić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Kapelac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3.a, Mirjana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Tišljarec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3.b, Ančica Mesar 3.r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4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 4.a, Andreja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Mrazović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4.b, Maja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Ravlić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sz="14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83ED293-EF07-4C13-A59E-142D5871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10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6BE54E1-47FE-4F12-8320-F8DD4B256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13534"/>
              </p:ext>
            </p:extLst>
          </p:nvPr>
        </p:nvGraphicFramePr>
        <p:xfrm>
          <a:off x="309127" y="1628800"/>
          <a:ext cx="8377675" cy="3291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8825">
                  <a:extLst>
                    <a:ext uri="{9D8B030D-6E8A-4147-A177-3AD203B41FA5}">
                      <a16:colId xmlns:a16="http://schemas.microsoft.com/office/drawing/2014/main" val="443530478"/>
                    </a:ext>
                  </a:extLst>
                </a:gridCol>
                <a:gridCol w="6358850">
                  <a:extLst>
                    <a:ext uri="{9D8B030D-6E8A-4147-A177-3AD203B41FA5}">
                      <a16:colId xmlns:a16="http://schemas.microsoft.com/office/drawing/2014/main" val="2980696523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Natjecanja, igre, rješavanje problemskih zadataka, analiza rješenja i rezultata; upućivanje na samostalno rješavanje zadataka i izražavanje vlastitog mišljenja, timski rad, suradničko učenje te individualizirani pristup. Rješavanje različitih vrsta i tipova zadataka, matematički kvizovi.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99021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 - 35 sati.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699159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prema potrebi za izradu nastavnih listića.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88208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napredovanja učenika koji pohađaju dodatnu nastavu matematike s naglašenim zapažanjem na aktivnost, ustrajnost, samostalnost, kreativnost, temeljitost, motiviranost. Povećanja kvalitete nastavnog rada uz daljnje poticanje razvoja darovitih učenika u skladu sa sposobnostima i interesima.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51299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9C51481-D0C7-471D-8E2C-4B3948F7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  <p:sp>
        <p:nvSpPr>
          <p:cNvPr id="5" name="Naslov 2">
            <a:extLst>
              <a:ext uri="{FF2B5EF4-FFF2-40B4-BE49-F238E27FC236}">
                <a16:creationId xmlns:a16="http://schemas.microsoft.com/office/drawing/2014/main" id="{70BE279F-7134-49A0-BF5B-BE0735F4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40" y="126401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MATEMATIKA, 1. – 4. r</a:t>
            </a:r>
          </a:p>
        </p:txBody>
      </p:sp>
    </p:spTree>
    <p:extLst>
      <p:ext uri="{BB962C8B-B14F-4D97-AF65-F5344CB8AC3E}">
        <p14:creationId xmlns:p14="http://schemas.microsoft.com/office/powerpoint/2010/main" val="244314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BC49A55-E672-4AA3-B692-B7C33E75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401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TEHNIČKA KULTURA, 5. – 8. r</a:t>
            </a:r>
          </a:p>
        </p:txBody>
      </p:sp>
      <p:graphicFrame>
        <p:nvGraphicFramePr>
          <p:cNvPr id="4" name="Google Shape;230;p45">
            <a:extLst>
              <a:ext uri="{FF2B5EF4-FFF2-40B4-BE49-F238E27FC236}">
                <a16:creationId xmlns:a16="http://schemas.microsoft.com/office/drawing/2014/main" id="{ED755C54-0C97-4150-85A3-56FBE4A05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267053"/>
              </p:ext>
            </p:extLst>
          </p:nvPr>
        </p:nvGraphicFramePr>
        <p:xfrm>
          <a:off x="251520" y="1554167"/>
          <a:ext cx="8682462" cy="51627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Produbljivanje znanja, razvijanje tehnološkog i poduzetničkog načina mišljenja učenika 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Stjecanje znanja, vještina pri izradi praktičnih zadataka, rješavanje tehničkih problema na stvaralački način.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Motivacija učenika za tehničko-tehnološko stvaralaštvo kroz praktičan rad.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djece da kvalitetno uz rad i zabavu iskoriste slobodno vrijeme.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Agneza Anić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vježbaju tehničko crtanje i izrađuju tehničke tvorevine, sudjeluju na natjecanjima iz tehničke kulture -NATJECANJA MLADIH TEHNIČARA.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 2 sata tjedno.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Pribor 250 kn.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Samovrednovanje, vršnjačko vrednovanje.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Sudjelovanjem učenika na natjecanjima.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7EBA57A-A7B2-47B7-AF20-6781F02A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362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A1A1814-E8A7-4772-8289-0FE3169F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29" y="114861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HRVATSKI JEZIK, 8. r</a:t>
            </a:r>
          </a:p>
        </p:txBody>
      </p:sp>
      <p:graphicFrame>
        <p:nvGraphicFramePr>
          <p:cNvPr id="4" name="Google Shape;235;p46">
            <a:extLst>
              <a:ext uri="{FF2B5EF4-FFF2-40B4-BE49-F238E27FC236}">
                <a16:creationId xmlns:a16="http://schemas.microsoft.com/office/drawing/2014/main" id="{F1032B75-828B-4118-89CE-2AE37DB04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374183"/>
              </p:ext>
            </p:extLst>
          </p:nvPr>
        </p:nvGraphicFramePr>
        <p:xfrm>
          <a:off x="215011" y="1547577"/>
          <a:ext cx="8928991" cy="51955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9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06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vještina i sposobnosti gramatičkog mišljenja, usmenog, pisanog i vizualnog komuniciranja u interpersonalnim i interkulturalnim situacijama osobnog i javnog života, podizanje svijesti o važnosti učenja hrvatskoga jezika, razvijanje kreativnog mišljenja.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Ovladati hrvatskim standardnim jezikom na dodatnoj razini osnovnoškolskog obrazovanja.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Huđber Mesar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Rješavanje zadataka i zadataka sa školskih, županijskih i državnih natjecanja i problemsko istraživanje.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Jedan sat tjedno 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Potrošni materijal, izrada radnih listića, troškovi fotokopiranja.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06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Provjera učeničkog znanja i sudjelovanje na natjecanjima i samovrednovanje uspjeha.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5034BF8-FC00-4E7B-B4BC-4D1E4DAA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230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69F4913-EFB1-4320-9416-C313DD71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MATEMATIKA, 5.r</a:t>
            </a:r>
          </a:p>
        </p:txBody>
      </p:sp>
      <p:graphicFrame>
        <p:nvGraphicFramePr>
          <p:cNvPr id="4" name="Google Shape;240;p47">
            <a:extLst>
              <a:ext uri="{FF2B5EF4-FFF2-40B4-BE49-F238E27FC236}">
                <a16:creationId xmlns:a16="http://schemas.microsoft.com/office/drawing/2014/main" id="{883CE63F-70A1-4279-B6E9-AD8F40ED38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774991"/>
              </p:ext>
            </p:extLst>
          </p:nvPr>
        </p:nvGraphicFramePr>
        <p:xfrm>
          <a:off x="255769" y="1631842"/>
          <a:ext cx="8632465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9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2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Navikavati učenike na rješavanje problemskih zadataka. Razvijati učenike na odabir najbolje strategije. Usavršavati vještinu računanja.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ljubav prema matematici. Njegovati natjecateljski duh.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Mirela Molnar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Rješavanje složenijih zadataka (zadatci s natjecanja).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Nastavna godina 2019./2020.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Natjecanje u znanju matematike, praćenje rada i napredovanja učenika.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90BFDF3-28FF-4149-8393-AFEEEA9F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757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C57B156-A2F6-4BB2-B72A-8E23447D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14" y="109148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HRVATSKI JEZIK, 7. r</a:t>
            </a:r>
          </a:p>
        </p:txBody>
      </p:sp>
      <p:graphicFrame>
        <p:nvGraphicFramePr>
          <p:cNvPr id="4" name="Google Shape;245;p48">
            <a:extLst>
              <a:ext uri="{FF2B5EF4-FFF2-40B4-BE49-F238E27FC236}">
                <a16:creationId xmlns:a16="http://schemas.microsoft.com/office/drawing/2014/main" id="{5405DBB4-C8E6-423C-89D1-BC66DC32F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8946"/>
              </p:ext>
            </p:extLst>
          </p:nvPr>
        </p:nvGraphicFramePr>
        <p:xfrm>
          <a:off x="179512" y="1578375"/>
          <a:ext cx="8784976" cy="51704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8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3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Razvijanje vještina i sposobnosti gramatičkog mišljenja, usmenog, pisanog i vizualnog komuniciranja u interpersonalnim i interkulturalnim situacijama osobnog i javnog života, podizanje svijesti o važnosti učenja hrvatskoga jezika, razvijanje kreativnog mišljenja.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61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Ovladati hrvatskim standardnim jezikom na dodatnoj razini osnovnoškolskog obrazovanja.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2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Josipa Perčec Jurčić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3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Rješavanje dodatnih zadataka te zadataka sa školskih, županijskih i državnih natjecanja i problemsko istraživanje.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22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Jedan sat tjedno 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22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po potrebi za izradu nastavnih listića.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041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Provjera učeničkog znanja i sudjelovanje na natjecanjima i samovrednovanje uspjeha.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9483E93-A483-402B-821C-0360F13C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219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5DDD387-2FA0-4FE8-9414-47832249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8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GEOGRAFIJA, 5. – 8. r</a:t>
            </a:r>
          </a:p>
        </p:txBody>
      </p:sp>
      <p:graphicFrame>
        <p:nvGraphicFramePr>
          <p:cNvPr id="4" name="Google Shape;250;p49">
            <a:extLst>
              <a:ext uri="{FF2B5EF4-FFF2-40B4-BE49-F238E27FC236}">
                <a16:creationId xmlns:a16="http://schemas.microsoft.com/office/drawing/2014/main" id="{25F45862-86CA-4215-B9B6-F99C8BACD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16655"/>
              </p:ext>
            </p:extLst>
          </p:nvPr>
        </p:nvGraphicFramePr>
        <p:xfrm>
          <a:off x="-28425" y="1556794"/>
          <a:ext cx="8928992" cy="53898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3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7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5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interesa učenika za geografiju. Poticanje razvoja istraživačkog rada i kritičkog mišljenja. Proširivanje nastavnih sadržaja redovne nastave geografije. Poticanje učenika za uočavanje specifičnosti osobina i različitih stupnjeva međusobne povezanosti prirodne osnove i socijalno geografske sredine. Osposobljavanje učenika za promatranje i upoznavanje promjena u geografskoj stvarnosti. Priprema učenika za sudjelovanje na natjecanjima iz geografije na školskoj, županijskoj i državnoj razini.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2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proširivanje nastavne sadržaje iz geografije na razini osnovnoškolskog obrazovanja  (prirodoslovno -matematička, humanističko-društvena).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18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Kristina Žganjer,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Branka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Bereković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29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Grupni i individualni rad kroz metode istraživanja, razgovora, izlaganja, rada na tekstu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Rješavanje dodatnih zadataka te zadataka sa školskih, županijskih i državnih natjecanja i problemsko istraživanje.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18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Jedan sat tjedno 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53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Potrošni materijal, izrada radnih listića, troškovi fotokopiranja.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26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Provjera učeničkog znanja i sudjelovanje na natjecanjima i samovrednovanje uspjeha.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62431F0-0710-4C20-9C3C-BC786EB0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21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A4EDF66-7DF8-4EC9-A053-6E21DD89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b="1" dirty="0">
                <a:effectLst/>
                <a:latin typeface="Arial Narrow" panose="020B0606020202030204" pitchFamily="34" charset="0"/>
              </a:rPr>
              <a:t>SADRŽAJ</a:t>
            </a:r>
            <a:endParaRPr b="1" dirty="0"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25598C25-29F1-42EF-8FA6-86F4F4309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9859"/>
              </p:ext>
            </p:extLst>
          </p:nvPr>
        </p:nvGraphicFramePr>
        <p:xfrm>
          <a:off x="261864" y="1524707"/>
          <a:ext cx="8424936" cy="479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4129258948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37199970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9863110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RD. BR.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SADRŽAJ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80534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UVOD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142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VIZIJA ŠKOLE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69500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MISIJA ŠKOLE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62515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SAMOVREDNOVANJE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64652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ŠKOLSKI RAZVOJNI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67072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DIFERENCIJALNI (RAZLIKOVNI DIO KURIKULUMA)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135070"/>
                  </a:ext>
                </a:extLst>
              </a:tr>
              <a:tr h="378042">
                <a:tc rowSpan="4">
                  <a:txBody>
                    <a:bodyPr/>
                    <a:lstStyle/>
                    <a:p>
                      <a:pPr algn="ctr"/>
                      <a:endParaRPr lang="hr-HR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6.1. IZBORNA NASTAVA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81126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6.1.1. VJERONAUK KATOLIČKI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347511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6.1.2. NJEMAČKI JEZIK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312085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6.1.3. INFORMATIKA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2897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POSEBNI – ŠKOLSKI DIO KURIKULUMA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665744"/>
                  </a:ext>
                </a:extLst>
              </a:tr>
            </a:tbl>
          </a:graphicData>
        </a:graphic>
      </p:graphicFrame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C55798-B77D-4809-BF4A-527118B7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48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136C52EA-1B50-45A7-A34D-4FA5FA3B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FIZIKA, 8. r</a:t>
            </a:r>
          </a:p>
        </p:txBody>
      </p:sp>
      <p:graphicFrame>
        <p:nvGraphicFramePr>
          <p:cNvPr id="4" name="Google Shape;255;p50">
            <a:extLst>
              <a:ext uri="{FF2B5EF4-FFF2-40B4-BE49-F238E27FC236}">
                <a16:creationId xmlns:a16="http://schemas.microsoft.com/office/drawing/2014/main" id="{DD503B20-379D-4EEC-92A7-E782EAA20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684151"/>
              </p:ext>
            </p:extLst>
          </p:nvPr>
        </p:nvGraphicFramePr>
        <p:xfrm>
          <a:off x="243951" y="1558756"/>
          <a:ext cx="8437309" cy="51627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Spoznaja fizikalnih pojava, zakonitosti, modela i teorija. Usvajanje i obrada dodatnih informacija i činjenica u odnosu na redovnu nastavu. Stjecanje i razvijanje sposobnosti, vještina i umijeća prilikom izvođenja pokusa i mjerenja.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trebaju proučavati fiziku i njezinu ljepotu osjetiti primjenom stečenog znanja te rješavanjem zadataka.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Tihomir Juretić, prof.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Rješavanje računskih i praktičnih zadataka - pokusa.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2019./2020., 1 skupina, 1 sat tjedno.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Pribor za pokuse i bijeli papir za fotokopiranje. Trošak fotokopiranja.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Natjecanje iz fizike za osnovnu školu.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DC3DA5F-5E50-485A-9442-D9DC8611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64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136C52EA-1B50-45A7-A34D-4FA5FA3B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KEMIJA, 8. r</a:t>
            </a:r>
          </a:p>
        </p:txBody>
      </p:sp>
      <p:graphicFrame>
        <p:nvGraphicFramePr>
          <p:cNvPr id="4" name="Google Shape;255;p50">
            <a:extLst>
              <a:ext uri="{FF2B5EF4-FFF2-40B4-BE49-F238E27FC236}">
                <a16:creationId xmlns:a16="http://schemas.microsoft.com/office/drawing/2014/main" id="{DD503B20-379D-4EEC-92A7-E782EAA20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27475"/>
              </p:ext>
            </p:extLst>
          </p:nvPr>
        </p:nvGraphicFramePr>
        <p:xfrm>
          <a:off x="71500" y="1556792"/>
          <a:ext cx="9001000" cy="54183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87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Stjecanje  dodatnih  kemijskih  znanja  potrebnih  za  razumijevanje  pojava  i  zakonitosti  u  prirodi, omogućiti rad po programima i sadržajima različite težine i složenosti s obzirom, na individualne interese učenika, te pristup različitim izvorima znanja razvijati sposobnost za samostalni rad, logično  rješavanje  problema,  točnost  i  preciznost  u  rješavanju  zadataka,  formula,  poticati urednost i izgrađivanje znanstvenog stava, sudjelovanje na natjecanju.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moći razumjeti i primijeniti znanja vezana uz građu tvari i kemijske promjene, biti će sposobni samostalno rješavati kemijske zadatke kao i samostalno izvoditi i opisivati kemijske pokuse.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Tamara Brozović Jurišić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Individualan  rad,  predavanja  i  demonstracije  učiteljice,  rješavanje  problemskih   zadataka, izvođenje praktičnih radova.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Dva sata tjedno tijekom nastavne godine 2019./2020.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Potrošni materijal.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Sustavno praćenje i bilježenje zapažanja učenikovih postignuća i uspjeha, interesa, motivacija i  sposobnosti  u  ostvarivanju  dodatnih sadržaja kemije. Rezultati će se koristiti u cilju što uspješnije realizacije usvajanja dodatnih sadržaja kemije.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1004810-1958-417E-8BC9-567E66A9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384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DC69332-BFA7-4CA1-8A69-5303DF26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POVIJEST, 8. r</a:t>
            </a:r>
          </a:p>
        </p:txBody>
      </p:sp>
      <p:graphicFrame>
        <p:nvGraphicFramePr>
          <p:cNvPr id="4" name="Google Shape;260;p51">
            <a:extLst>
              <a:ext uri="{FF2B5EF4-FFF2-40B4-BE49-F238E27FC236}">
                <a16:creationId xmlns:a16="http://schemas.microsoft.com/office/drawing/2014/main" id="{28688976-931C-4843-B62F-E9B2BFEE9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670792"/>
              </p:ext>
            </p:extLst>
          </p:nvPr>
        </p:nvGraphicFramePr>
        <p:xfrm>
          <a:off x="143508" y="1556792"/>
          <a:ext cx="8856984" cy="5547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83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3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6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Proširivanje znanja učenika izvan okvira redovne nastave prema njihovim interesima.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Poučavanje učenika osnovnim koracima u radu sa povijesnim izvorima i povijesnom istraživanju.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Temeljitije upoznavanje učenika sa svim domenama i konceptima nastave povijesti, diferenciranje zadataka uz pomoć učenika kako bi isti bili podjednako zastupljeni u radu. 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Kontinuirana podrška u pronalaženju učinkovitih načina učenja. 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6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Podrška učenicima petog i sedmog razreda u razvijanju kreativnosti, kritičkog mišljenja i tolerancije (intelektualni i duhovni razvoj).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Podrška u javnom nastupu, izlaganju vlastitih radova i promišljanja.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Podrška i poticaj za učenike koji se žele natjecati u znanju iz Povijesti.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Aktivnost je namijenjena i darovitim učenicima.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4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Anita Ivanušec Pocrnčić</a:t>
                      </a:r>
                      <a:endParaRPr sz="13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9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Aktivnost će se realizirati kroz rad učenika na svim vrstama povijesnih izvora, korištenjem IK tehnologija, učeničkim debatama, analizama i izlaganjima. 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Nastavna</a:t>
                      </a: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godina 2019./2020. 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Troškovi fotokopirnog papira, korištenje pisača.</a:t>
                      </a:r>
                      <a:endParaRPr sz="13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474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Upotreba radova i metoda za koje učenici pokažu interes u redovnoj nastavi. Vrednovanje rubrikama i izlaznim karticama. 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Vrednovanje naučenog - uspjeh učenika na određenoj razini natjecanja.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DB4D91F-33B4-4EA6-A78F-55EF2022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780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>
            <a:normAutofit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DOPUNSKA NASTAVA</a:t>
            </a:r>
          </a:p>
        </p:txBody>
      </p:sp>
    </p:spTree>
    <p:extLst>
      <p:ext uri="{BB962C8B-B14F-4D97-AF65-F5344CB8AC3E}">
        <p14:creationId xmlns:p14="http://schemas.microsoft.com/office/powerpoint/2010/main" val="604642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C5E6F8A-0CAD-4741-8ECE-017756BF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92" y="143654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HRVATSKI JEZIK, 1. – 4. r</a:t>
            </a:r>
          </a:p>
        </p:txBody>
      </p:sp>
      <p:graphicFrame>
        <p:nvGraphicFramePr>
          <p:cNvPr id="4" name="Google Shape;285;p56">
            <a:extLst>
              <a:ext uri="{FF2B5EF4-FFF2-40B4-BE49-F238E27FC236}">
                <a16:creationId xmlns:a16="http://schemas.microsoft.com/office/drawing/2014/main" id="{89105A14-36D4-49BF-8F4F-92537564B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031414"/>
              </p:ext>
            </p:extLst>
          </p:nvPr>
        </p:nvGraphicFramePr>
        <p:xfrm>
          <a:off x="259456" y="1556792"/>
          <a:ext cx="8625091" cy="3962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0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i jačati osposobljenost za pravilno usmeno i pismeno jezično izražavanje misli,stavova,osjećaja i činjenica. Razvijanje jezično komunikacijskih kompetencija. Jačanje čitalačke pismenosti. Usvajanje hrvatskog jezičnog standarda. Jačanje,razvijanje,usvajanje pojmova iz područja jezika,književnosti i medijske kulture. Individualna pomoć učenicima u nadoknađivanju propuštenih sadržaja ili sadržaja teže razumljivih, a potrebnih za redoviti nastavni proces.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1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Ovladavanje temeljnim znanjima kao preduvjetom uspješnosti nastavka školovanja.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 -1.a, Anita Mikuland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1.b, Tamara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Maturanec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Emina Kristić 1. i 4.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Ivanka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Hajduković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3. 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Jelena Križan 1. i 4. 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Dinka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Pirak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2.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endParaRPr lang="hr-HR" sz="14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 2.a, Mirela Kojić 2.b, Vojislav Klinac 2.r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 2.r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Slavka Sabolić 2. i 4.r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Zdravko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Jorgić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Mirjana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Vugić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Kapelac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3.a, Mirjana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Tišljarec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3.b, Ančica Mesar 3.r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4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 4.a, Andreja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Mrazović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4.b, Maja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Ravlić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sz="14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DBF5AE4-067C-453E-8194-E8C29D90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21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85;p56">
            <a:extLst>
              <a:ext uri="{FF2B5EF4-FFF2-40B4-BE49-F238E27FC236}">
                <a16:creationId xmlns:a16="http://schemas.microsoft.com/office/drawing/2014/main" id="{13A8B764-D5EF-40D3-8729-7F53A0FB7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691365"/>
              </p:ext>
            </p:extLst>
          </p:nvPr>
        </p:nvGraphicFramePr>
        <p:xfrm>
          <a:off x="237333" y="1628800"/>
          <a:ext cx="8669337" cy="3291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0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pristup, suradničko učenje. Rad na predlošcima primjerenim za dopunsku nastavu.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 - 17 sati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prema potrebi za izradu nastavnih listića sa sadržajima različitih razina potrebnih u individualiziranom pristupu.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Sustavno praćenje i bilježenje zapažanja učenikovih postignuća te pojedinačno usmjeravanje daljnjeg rada i određivanje prave razine usvojenog sadržaja. Poticaj u kontinuiranom radu tijekom nastavnog procesa. Povećanje kvalitete rada.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62542BE-71CB-4CE3-ABEE-41D8A44F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  <p:sp>
        <p:nvSpPr>
          <p:cNvPr id="5" name="Naslov 2">
            <a:extLst>
              <a:ext uri="{FF2B5EF4-FFF2-40B4-BE49-F238E27FC236}">
                <a16:creationId xmlns:a16="http://schemas.microsoft.com/office/drawing/2014/main" id="{1D985E29-50B7-4A65-B9FA-208B4E9E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92" y="143654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HRVATSKI JEZIK, 1. – 4. r</a:t>
            </a:r>
          </a:p>
        </p:txBody>
      </p:sp>
    </p:spTree>
    <p:extLst>
      <p:ext uri="{BB962C8B-B14F-4D97-AF65-F5344CB8AC3E}">
        <p14:creationId xmlns:p14="http://schemas.microsoft.com/office/powerpoint/2010/main" val="4207243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C6D2A27-AF30-4D5C-9683-73C9C0A8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79" y="135027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MATEMATIKA, 1. – 4. r</a:t>
            </a:r>
          </a:p>
        </p:txBody>
      </p:sp>
      <p:graphicFrame>
        <p:nvGraphicFramePr>
          <p:cNvPr id="4" name="Google Shape;295;p58">
            <a:extLst>
              <a:ext uri="{FF2B5EF4-FFF2-40B4-BE49-F238E27FC236}">
                <a16:creationId xmlns:a16="http://schemas.microsoft.com/office/drawing/2014/main" id="{3CE42EE8-53BB-40F1-887A-88DCD1E1D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176523"/>
              </p:ext>
            </p:extLst>
          </p:nvPr>
        </p:nvGraphicFramePr>
        <p:xfrm>
          <a:off x="255767" y="1628800"/>
          <a:ext cx="8632466" cy="33222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Jačati i razvijati temeljna matematička znanja. Poticati i razvijati radne navike. Omogućiti učenicima postizanje i ostvarivanje maksimalnih osobnih sposobnosti matematičkih kompetencija. Razvijati sposobnosti  primijene matematičkog mišljenja.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Pružiti mogućnost svladavanja teže usvojivih ili propuštenih sadržaja nastave matematike. Olakšati praćenje nastave učenicima koji sporije usvajaju nastavne sadržaje.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 -1.a, Anita Mikuland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1.b, Tamara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Maturanec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Emina Kristić 1. i 4.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Ivanka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Hajduković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3. 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Jelena Križan 1. i 4. 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Dinka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Pirak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2.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endParaRPr lang="hr-HR" sz="14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 2.a, Mirela Kojić 2.b, Vojislav Klinac 2.r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 2.r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Slavka Sabolić 2. i 4.r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Zdravko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Jorgić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Mirjana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Vugić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Kapelac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3.a, Mirjana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Tišljarec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3.b, Ančica Mesar 3.r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4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 4.a, Andreja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Mrazović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4.b, Maja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Ravlić</a:t>
                      </a:r>
                      <a:r>
                        <a:rPr lang="hr-HR" sz="1400" b="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4.r PŠ Gornji </a:t>
                      </a:r>
                      <a:r>
                        <a:rPr lang="hr-HR" sz="1400" b="0" i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BD5F2C3-DE3B-42BC-8804-74E99597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90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95;p58">
            <a:extLst>
              <a:ext uri="{FF2B5EF4-FFF2-40B4-BE49-F238E27FC236}">
                <a16:creationId xmlns:a16="http://schemas.microsoft.com/office/drawing/2014/main" id="{DD7E8A09-1B03-4A53-B64A-89672B268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75053"/>
              </p:ext>
            </p:extLst>
          </p:nvPr>
        </p:nvGraphicFramePr>
        <p:xfrm>
          <a:off x="255767" y="1772816"/>
          <a:ext cx="8632466" cy="3078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pristup, suradničko učenje. Rad na predlošcima primjerenim  za dopunsku nastavu.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 - 18 sati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potreban za izradu materijala sa sadržajima različitih nivoa prema potrebama za individualni rad s učenicima.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pohađanja dopunske nastave matematike opisno pratiti i analizirati napredak učenika. Rezultate vrednovanja primijeniti u redovnoj nastavi matematike kao poticaj za napredovanje u daljnjem radu.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98DF5F5-1264-4DB5-8B2E-55704D81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  <p:sp>
        <p:nvSpPr>
          <p:cNvPr id="5" name="Naslov 2">
            <a:extLst>
              <a:ext uri="{FF2B5EF4-FFF2-40B4-BE49-F238E27FC236}">
                <a16:creationId xmlns:a16="http://schemas.microsoft.com/office/drawing/2014/main" id="{67A069AD-EC4B-4936-A243-5724C8F1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79" y="135027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MATEMATIKA, 1. – 4. r</a:t>
            </a:r>
          </a:p>
        </p:txBody>
      </p:sp>
    </p:spTree>
    <p:extLst>
      <p:ext uri="{BB962C8B-B14F-4D97-AF65-F5344CB8AC3E}">
        <p14:creationId xmlns:p14="http://schemas.microsoft.com/office/powerpoint/2010/main" val="2213255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4F4CBA2-63E7-4C44-B135-53923980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" y="17082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MATEMATIKA, 5. r</a:t>
            </a:r>
          </a:p>
        </p:txBody>
      </p:sp>
      <p:graphicFrame>
        <p:nvGraphicFramePr>
          <p:cNvPr id="4" name="Google Shape;395;p78">
            <a:extLst>
              <a:ext uri="{FF2B5EF4-FFF2-40B4-BE49-F238E27FC236}">
                <a16:creationId xmlns:a16="http://schemas.microsoft.com/office/drawing/2014/main" id="{505D917A-87DB-43ED-8319-16AF3A657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670089"/>
              </p:ext>
            </p:extLst>
          </p:nvPr>
        </p:nvGraphicFramePr>
        <p:xfrm>
          <a:off x="179514" y="1662640"/>
          <a:ext cx="863246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3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Jačati i razvijati temeljna matematička znanja i sposobnosti. Poticati i razvijati radne navike. Omogućiti učenicima postizanje i ostvarivanje maksimalnih osobnih sposobnosti matematičkih kompetencija. Razvijati sposobnosti  primijene matematičkog mišljenja.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Pružiti mogućnost svladavanja teže usvojenih sadržaja matematike. Olakšati praćenje nastave učenicima koji sporije usvajaju nastavne sadržaje.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Đurđica Kušec, učenici 5.a,b,c,d , cca 10 učenika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pristup, suradničko učenje. Rad na predlošcima primjerenim za dopunsku nastavu.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 - 35 sati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za izradu nastavnih listića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Sustavno praćenje učenikovih postignuća, bilježenje usvojenosti nastavnih sadržaja, poticaj u radu.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6276C21-F81A-4E85-8FAB-907B6E08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920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24A6B72-C80E-4189-98B7-A97134F5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4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MATEMATIKA, 8. r</a:t>
            </a:r>
          </a:p>
        </p:txBody>
      </p:sp>
      <p:graphicFrame>
        <p:nvGraphicFramePr>
          <p:cNvPr id="4" name="Google Shape;400;p79">
            <a:extLst>
              <a:ext uri="{FF2B5EF4-FFF2-40B4-BE49-F238E27FC236}">
                <a16:creationId xmlns:a16="http://schemas.microsoft.com/office/drawing/2014/main" id="{25663061-DB45-43FF-8A21-816CB331D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30088"/>
              </p:ext>
            </p:extLst>
          </p:nvPr>
        </p:nvGraphicFramePr>
        <p:xfrm>
          <a:off x="179514" y="1772816"/>
          <a:ext cx="8047249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će rješavati zadatke iz matematike koje teže rješavaju za vrijeme redovne nastave.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Pomoći učenicima u ostvarivanju  ishoda predviđenih za osmi razred.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Mirela Molnar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Individualizirani pristup prema učeniku. Prilagođavanje učeničkim potrebama.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Nastavna godina 2019./2020.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rada i postignuća učenika. Rezultati vrednovanja za vrijeme redovne nastave.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50979C0-1A88-4945-96D3-58BDA02C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26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641FF8A0-93D7-447F-A9BC-0D07E6ADA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59607"/>
              </p:ext>
            </p:extLst>
          </p:nvPr>
        </p:nvGraphicFramePr>
        <p:xfrm>
          <a:off x="251056" y="1484784"/>
          <a:ext cx="8424936" cy="366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999276394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57556817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12441224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RD. BR.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SADRŽAJ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266239"/>
                  </a:ext>
                </a:extLst>
              </a:tr>
              <a:tr h="378042">
                <a:tc rowSpan="8">
                  <a:txBody>
                    <a:bodyPr/>
                    <a:lstStyle/>
                    <a:p>
                      <a:pPr algn="ctr"/>
                      <a:endParaRPr lang="hr-HR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7.1. DODATNA NASTAVA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602633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7.2. DOPUNSKA NASTAVA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349665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7.3. IZVANUČIONIČKA NASTAVA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010288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7.4. IZLETI I EKSKURZIJE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841956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7.5. IZVANNASTAVNE AKTIVNOSTI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983965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7.6. PROJEKTI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345407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7.7. KULTURNA I JAVNA DJELATNOST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011360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7.8. OSTALI PROGRAMI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016889"/>
                  </a:ext>
                </a:extLst>
              </a:tr>
            </a:tbl>
          </a:graphicData>
        </a:graphic>
      </p:graphicFrame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84ECF3-ED64-4A64-A2F5-8C91B654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2976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24A6B72-C80E-4189-98B7-A97134F5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41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ENGLESKI JEZIK, 4. – 7. r</a:t>
            </a:r>
          </a:p>
        </p:txBody>
      </p:sp>
      <p:graphicFrame>
        <p:nvGraphicFramePr>
          <p:cNvPr id="4" name="Google Shape;405;p80">
            <a:extLst>
              <a:ext uri="{FF2B5EF4-FFF2-40B4-BE49-F238E27FC236}">
                <a16:creationId xmlns:a16="http://schemas.microsoft.com/office/drawing/2014/main" id="{E8127474-89F0-4D5A-A750-4FB522055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44240"/>
              </p:ext>
            </p:extLst>
          </p:nvPr>
        </p:nvGraphicFramePr>
        <p:xfrm>
          <a:off x="302405" y="1631842"/>
          <a:ext cx="8377675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0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05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Pomoći učenicima u svladavanju temeljnih znanja iz  engleskog  jezika. Jačanje,razvijanje,usvajanje pojmova iz područja gramatike. Individualna pomoć učenicima u nadoknađivanju propuštenih sadržaja ili sadržaja teže razumljivih, a potrebnih za redoviti nastavni proces.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Pomoći učenicima u ostvarivanju  ishoda predviđenih za četvrti i peti razred.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Devčić, učenici 4.r. PŠ G. Draganec - 2 učenika, 5.r - 5 učenika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Dijana Ivičić, učenici 6.r. - 5 učenika, 7.r. - 5 učenika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pristup, suradničko učenje. Rad na predlošcima primjerenim za dopunsku nastavu.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za izradu nastavnih listića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i bilježenje rada i postignuća učenika. Samovrednovanje i učeničko vrednovanje. Rezultati vrednovanja za vrijeme redovne nastave.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C2F6996-6767-41AB-A553-B50810FF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673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24A6B72-C80E-4189-98B7-A97134F5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777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HRVATSKI JEZIK, 6. i 8. r</a:t>
            </a:r>
          </a:p>
        </p:txBody>
      </p:sp>
      <p:graphicFrame>
        <p:nvGraphicFramePr>
          <p:cNvPr id="4" name="Google Shape;420;p83">
            <a:extLst>
              <a:ext uri="{FF2B5EF4-FFF2-40B4-BE49-F238E27FC236}">
                <a16:creationId xmlns:a16="http://schemas.microsoft.com/office/drawing/2014/main" id="{5DEC87C5-8931-41DB-BC00-FF18BFB6B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811843"/>
              </p:ext>
            </p:extLst>
          </p:nvPr>
        </p:nvGraphicFramePr>
        <p:xfrm>
          <a:off x="114721" y="1628802"/>
          <a:ext cx="8647214" cy="49870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48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83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Ponavljanje i uvježbavanje gradiva obrađenoga na redovnoj nastavi, razvijanje učeničke motivacije, samopouzdanja i želje za uspjehom, razvijanje pravilnoga usmenoga i pisanoga izražavanja, snalaženje u tekstu, razumijevanje pročitanoga teksta.</a:t>
                      </a:r>
                      <a:endParaRPr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6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Naučiti učenike kako učiti i kako se uspješnije nositi s gradivom koje se pred njih postavlja.</a:t>
                      </a:r>
                      <a:endParaRPr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Huđber Mesar</a:t>
                      </a:r>
                      <a:endParaRPr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6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Individualan rad s učenicima, rad u paru i u skupini.</a:t>
                      </a:r>
                      <a:endParaRPr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6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6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Potrošni materijal, izrada radnih listića, troškovi fotokopiranja.</a:t>
                      </a:r>
                      <a:endParaRPr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31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učeničkih postignuća, aktivnosti i zalaganja u radu na satovima redovne nastave.</a:t>
                      </a:r>
                      <a:endParaRPr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6122FE6-F508-4229-97FE-E828ABEC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652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24A6B72-C80E-4189-98B7-A97134F5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HRVATSKI JEZIK, 5. i 7.r</a:t>
            </a:r>
          </a:p>
        </p:txBody>
      </p:sp>
      <p:graphicFrame>
        <p:nvGraphicFramePr>
          <p:cNvPr id="4" name="Google Shape;425;p84">
            <a:extLst>
              <a:ext uri="{FF2B5EF4-FFF2-40B4-BE49-F238E27FC236}">
                <a16:creationId xmlns:a16="http://schemas.microsoft.com/office/drawing/2014/main" id="{BD0603AF-2EE9-4255-AAA5-E91F1BF07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619250"/>
              </p:ext>
            </p:extLst>
          </p:nvPr>
        </p:nvGraphicFramePr>
        <p:xfrm>
          <a:off x="0" y="1635922"/>
          <a:ext cx="8712968" cy="50809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23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Razvijati i jačati osposobljenost za pravilno usmeno i pismeno jezično izražavanje misli,stavova,osjećaja i činjenica. Razvijanje jezično komunikacijskih kompetencija. Ponavljanje i uvježbavanje gradiva obrađenoga na redovnoj nastavi, razvijanje učeničke motivacije, samopouzdanja i želje za uspjehom, snalaženje u tekstu, razumijevanje pročitanoga teksta.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Naučiti učenike kako učiti i kako se uspješnije nositi s gradivom koje se pred njih postavlja.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6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Josipa Perčec Jurčić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8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Individualni pristup, suradničko učenje. Rad na predlošcima primjerenim za dopunsku nastavu.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Jedan sat tjedno tijekom </a:t>
                      </a: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nastavne</a:t>
                      </a: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godine 2019./2020.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3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Fotokopirni papir prema potrebi za izradu nastavnih listića sa sadržajima različitih razina potrebnih u individualiziranom pristupu.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184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3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Sustavno praćenje i bilježenje zapažanja učenikovih postignuća te pojedinačno usmjeravanje daljnjeg rada i određivanje prave razine usvojenog sadržaja. Poticaj u kontinuiranom radu tijekom nastavnog procesa. Povećanje kvalitete rada.</a:t>
                      </a: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A0E392C-27D1-43F6-9EFD-79902ACA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437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>
            <a:noAutofit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IZVANUČIONIČKA</a:t>
            </a:r>
            <a:br>
              <a:rPr lang="hr-HR" sz="4400" b="1" dirty="0">
                <a:effectLst/>
                <a:latin typeface="Arial Narrow" panose="020B0606020202030204" pitchFamily="34" charset="0"/>
              </a:rPr>
            </a:br>
            <a:r>
              <a:rPr lang="hr-HR" sz="4400" b="1" dirty="0">
                <a:effectLst/>
                <a:latin typeface="Arial Narrow" panose="020B0606020202030204" pitchFamily="34" charset="0"/>
              </a:rPr>
              <a:t> NASTAVA</a:t>
            </a:r>
          </a:p>
        </p:txBody>
      </p:sp>
    </p:spTree>
    <p:extLst>
      <p:ext uri="{BB962C8B-B14F-4D97-AF65-F5344CB8AC3E}">
        <p14:creationId xmlns:p14="http://schemas.microsoft.com/office/powerpoint/2010/main" val="1351186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9B7672B-F7ED-4AA7-9143-1394ECCF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6525"/>
            <a:ext cx="8229600" cy="1265238"/>
          </a:xfrm>
        </p:spPr>
        <p:txBody>
          <a:bodyPr>
            <a:normAutofit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POZDRAV JESENI – terenska nastava</a:t>
            </a:r>
          </a:p>
        </p:txBody>
      </p:sp>
      <p:graphicFrame>
        <p:nvGraphicFramePr>
          <p:cNvPr id="4" name="Google Shape;461;p91">
            <a:extLst>
              <a:ext uri="{FF2B5EF4-FFF2-40B4-BE49-F238E27FC236}">
                <a16:creationId xmlns:a16="http://schemas.microsoft.com/office/drawing/2014/main" id="{88ECD38A-CC3C-4CCE-9BC7-D71EBF183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616147"/>
              </p:ext>
            </p:extLst>
          </p:nvPr>
        </p:nvGraphicFramePr>
        <p:xfrm>
          <a:off x="179512" y="1526252"/>
          <a:ext cx="8784976" cy="53099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445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živu i neživu prirodu, njenu raznolikost, povezanost i promjenjivost, oblikovati pozitivan vrijednosni odnos prema živim bićima i prirodi kao cjelini, razvijati poštovanje prema prirodnoj, kulturnoj i društvenoj sredini, odgovoran odnos prema okolišu. 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Uočiti i prepoznati promjene u prirodi u jesen u neposrednoj okolini i njihov utjecaj na život, razlikovati jesen od ostalih godišnjih doba.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aktivnosti vezane uz godišnja doba, razvijati ljubav prema prirodi te odgovoran odnos prema okolišu. Naučiti sustavno pratiti u uočavati promjene u prirodi.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69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Kučan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Vrlac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-1.a, Anita Mikulandra 1.b, Tamara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Maturanec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r PŠ Gornji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Emina Kristić 1. i 4. r PŠ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Ivanka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Hajduković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3. r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Jelena Križan 1. i 4. r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Dinka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Pirak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2. r PŠ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endParaRPr lang="hr-HR"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 2.a, Mirela Kojić 2.b, Vojislav Klinac 2.r PŠ Gornji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 2.r PŠ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Slavka Sabolić 2. i 4.r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Zdravko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Jorgić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Mirjana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Vugić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Kapelac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3.a, Mirjana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Tišljarec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3.b, Ančica Mesar 3.r PŠ Gornji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 4.a, Andreja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Mrazović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4.b, Maja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Ravlić</a:t>
                      </a: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4.r PŠ Gornji </a:t>
                      </a:r>
                      <a:r>
                        <a:rPr lang="hr-HR" sz="12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Boravak u šumi, livadi, parku - terenska nastava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6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listopad 2019.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6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8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kalendara prirode, usmeno i pisano jezično izražavanje, likovni izričaj učenika. Način korištenja rezultata - u nastavi Prirode i društva, Hrvatskog jezika i Likovne kulture.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CD4BB9A-8A07-4BD5-9E61-752FAF78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527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3417974-DD92-466E-AFED-3DA17532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148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POZDRAV PROLJEĆU, 1. – 4. r</a:t>
            </a:r>
          </a:p>
        </p:txBody>
      </p:sp>
      <p:graphicFrame>
        <p:nvGraphicFramePr>
          <p:cNvPr id="4" name="Google Shape;471;p93">
            <a:extLst>
              <a:ext uri="{FF2B5EF4-FFF2-40B4-BE49-F238E27FC236}">
                <a16:creationId xmlns:a16="http://schemas.microsoft.com/office/drawing/2014/main" id="{F7B9F3BA-FF95-4B81-A81A-4690C63D1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617030"/>
              </p:ext>
            </p:extLst>
          </p:nvPr>
        </p:nvGraphicFramePr>
        <p:xfrm>
          <a:off x="215516" y="1521364"/>
          <a:ext cx="8712968" cy="53147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7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79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živu i neživu prirodu, njenu raznolikost, povezanost i promjenjivost, oblikovati pozitivan vrijednosni odnos prema živim bićima i prirodi kao cjelini, razvijati poštovanje prema prirodnoj, kulturnoj i društvenoj sredini, te odgovoran odnos prema okolišu. 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Uočiti i prepoznati promjene u prirodi u proljeće u neposrednoj okolini i njihov utjecaj na život, razlikovati proljeće od ostalih godišnjih doba.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88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aktivnosti vezane uz godišnja doba, razvijati ljubav prema prirodi te odgovoran odnos prema okolišu. Naučiti sustavno pratiti u uočavati promjene u prirodi.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70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Kučan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Vrlac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-1.a, Anita Mikulandra 1.b, Tamara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Maturanec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r PŠ Gornji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Emina Kristić 1. i 4. 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Ivanka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Hajduković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3. r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Jelena Križan 1. i 4. r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Dinka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Pirak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2. 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endParaRPr lang="hr-H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 2.a, Mirela Kojić 2.b, Vojislav Klinac 2.r PŠ Gornji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 2.r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Slavka Sabolić 2. i 4.r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Zdravko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Jorgić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Mirjana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Vugić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Kapelac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3.a, Mirjana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Tišljarec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3.b, Ančica Mesar 3.r PŠ Gornji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 4.a, Andreja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Mrazović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4.b, Maja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Ravlić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4.r PŠ Gornji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88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Boravak u šumi, livadi, parku - terenska nastava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1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travanj 2020.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91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97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kalendara prirode, usmeno i pisano jezično izražavanje, likovni izričaj učenika. Način korištenja rezultata - u nastavi Prirode i društva, Hrvatskog jezika i Likovne kulture.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5766C51-3BE1-4831-AD46-DBEBB760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220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0C75F1E-9533-4C4B-99B3-CE2424ED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9" y="300338"/>
            <a:ext cx="8965504" cy="1265238"/>
          </a:xfrm>
        </p:spPr>
        <p:txBody>
          <a:bodyPr>
            <a:noAutofit/>
          </a:bodyPr>
          <a:lstStyle/>
          <a:p>
            <a:r>
              <a:rPr lang="hr-HR" sz="3200" b="1" dirty="0">
                <a:effectLst/>
                <a:latin typeface="Arial Narrow" panose="020B0606020202030204" pitchFamily="34" charset="0"/>
              </a:rPr>
              <a:t>ČAZMA - POSJET DOGAĐANJIMA U ORGANIZACIJI CENTRA ZA KULTURU GRADA ČAZME</a:t>
            </a:r>
            <a:br>
              <a:rPr lang="hr-HR" sz="3200" dirty="0"/>
            </a:br>
            <a:endParaRPr lang="hr-HR" sz="3200" dirty="0"/>
          </a:p>
        </p:txBody>
      </p:sp>
      <p:graphicFrame>
        <p:nvGraphicFramePr>
          <p:cNvPr id="4" name="Google Shape;481;p95">
            <a:extLst>
              <a:ext uri="{FF2B5EF4-FFF2-40B4-BE49-F238E27FC236}">
                <a16:creationId xmlns:a16="http://schemas.microsoft.com/office/drawing/2014/main" id="{2317EB53-B71F-4646-8030-292F55878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411557"/>
              </p:ext>
            </p:extLst>
          </p:nvPr>
        </p:nvGraphicFramePr>
        <p:xfrm>
          <a:off x="216902" y="1484784"/>
          <a:ext cx="8939901" cy="5440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1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12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Učiti otkrivanjem u neposrednoj životnoj stvarnosti, osposobiti učenike za jezičnu komunikaciju koja im omogućuje ovladavanje sadržajima svih nastavnih predmeta.  Uključivanje u cjeloživotno učenje. Stvarati zainteresiranost i potrebu za sadržajima medijske kulture – kazalište, muzej; razvijati i njegovati ljubav prema materinjem jeziku, kulturi, književnosti , umjetnosti i povijesti;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7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radost otkrivanja  ljepota hrvatskog jezika  kroz odlazak u kulturne ustanove. Stvarati naviku posjeta muzejima i gledanja  kazališnih predstava. 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kulturne i povijesne znamenitosti grada Čazme; razvijanje kulture ponašanja na kulturnim i javnim događanjima</a:t>
                      </a:r>
                      <a:endParaRPr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49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kustos Gradskog muzeja Čazma;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Kučan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Vrlac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-1.a, Anita Mikulandra 1.b, Tamara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Maturanec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r PŠ Gornji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Emina Kristić 1. i 4. r PŠ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Ivanka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Hajduković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3. r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Jelena Križan 1. i 4. r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Dinka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Pirak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2. r PŠ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endParaRPr lang="hr-HR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 2.a, Mirela Kojić 2.b, Vojislav Klinac 2.r PŠ Gornji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 2.r PŠ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Slavka Sabolić 2. i 4.r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Zdravko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Jorgić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Mirjana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Vugić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Kapelac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3.a, Mirjana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Tišljarec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3.b, Ančica Mesar 3.r PŠ Gornji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 4.a, Andreja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Mrazović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4.b, Maja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Ravlić</a:t>
                      </a: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4.r PŠ Gornji </a:t>
                      </a:r>
                      <a:r>
                        <a:rPr lang="hr-HR" sz="11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Primati (recepcija) i razumjeti  kazališne predstave; osposobljavati za vrednovanje medijskih sadržaja; razvijati kulturne navike, primjereno ponašanje u kulturnim i javnim ustanovama (posjet Gradskom muzeju, Centru za kulturu grada Čazme).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999706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nn-NO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3254598"/>
                  </a:ext>
                </a:extLst>
              </a:tr>
              <a:tr h="439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 20 kn (ulaznica)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262638"/>
                  </a:ext>
                </a:extLst>
              </a:tr>
              <a:tr h="7193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AKTIVTOSTI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Razgovor, nastavni listići, kviz, radionice, predstave - iznošenje doživljaja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Uspješno percipirati i razumjeti muzejske eksponate i predstave te ih povezivati s nastavnim sadržajima hrvatskog jezika, prirode i društva, likovne kulture, vjeronauka i sata razrednika te sa svakodnevnim životom.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047592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F43F8E9-E966-4AA6-8D2F-A19DD4F4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321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E75B731-C331-4CC1-B82A-0250E8FA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67" y="266215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GRADSKA KNJIŽNICA SLAVKO KOLAR ČAZMA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Google Shape;486;p96">
            <a:extLst>
              <a:ext uri="{FF2B5EF4-FFF2-40B4-BE49-F238E27FC236}">
                <a16:creationId xmlns:a16="http://schemas.microsoft.com/office/drawing/2014/main" id="{07B28637-7070-4E35-911C-B2A114AC0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200623"/>
              </p:ext>
            </p:extLst>
          </p:nvPr>
        </p:nvGraphicFramePr>
        <p:xfrm>
          <a:off x="287524" y="1529599"/>
          <a:ext cx="8568952" cy="52689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22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96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Poticanje i promicanje interesa za čitanje i stvaranje čitateljske navike, bogatiti jezik, razvijati kritičko mišljenje.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Odgojiti aktivnog čitatelja motiviranog za svakodnevno čitanje, estetsko doživljavanje djela.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20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</a:t>
                      </a: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njižničarke;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Kučan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Vrlac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-1.a, Anita Mikulandra 1.b, Tamara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Maturanec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r PŠ Gornji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Emina Kristić 1. i 4. 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Ivanka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Hajduković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3. r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Jelena Križan 1. i 4. r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Dinka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Pirak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1. i 2. 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endParaRPr lang="hr-H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 2.a, Mirela Kojić 2.b, Vojislav Klinac 2.r PŠ Gornji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 2.r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Dapci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Slavka Sabolić 2. i 4.r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Grabovnica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Zdravko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Jorgić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Miklouš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Mirjana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Vugić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2. i 3. r PŠ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Vrtlinska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Kapelac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3.a, Mirjana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Tišljarec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3.b, Ančica Mesar 3.r PŠ Gornji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 4.a, Andreja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Mrazović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4.b, Maja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Ravlić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4.r PŠ Gornji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Draganec</a:t>
                      </a:r>
                      <a:endParaRPr lang="hr-H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6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Radionice u Gradskoj knjižnici, sudjelovanje u događanjima u organizaciji knjižničara, susret s književnikom/com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51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96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77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Razgovor, nastavni listići, kviz, radionice</a:t>
                      </a:r>
                      <a:endParaRPr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52FD1D4-75C3-4456-ACAF-874FF35D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688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DA755BF-F4D8-45DB-9DFE-6B1B1B82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7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POSJET POLICIJSKOJ POSTAJI ČAZMA</a:t>
            </a:r>
          </a:p>
        </p:txBody>
      </p:sp>
      <p:graphicFrame>
        <p:nvGraphicFramePr>
          <p:cNvPr id="4" name="Google Shape;646;p128">
            <a:extLst>
              <a:ext uri="{FF2B5EF4-FFF2-40B4-BE49-F238E27FC236}">
                <a16:creationId xmlns:a16="http://schemas.microsoft.com/office/drawing/2014/main" id="{2E2FC58F-1287-4F60-B67E-9A7C40A81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275338"/>
              </p:ext>
            </p:extLst>
          </p:nvPr>
        </p:nvGraphicFramePr>
        <p:xfrm>
          <a:off x="247891" y="1772816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7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Obilježiti Dan Sv. Mihovila – Dani otvorenih vrata PP Čazma.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djelatnošću policijskih službenika, poticati brigu za sebe i druge.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Razredni i predmetni učitelji od 1. – 6. razreda.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policijskoj postaji, likovno – oblikovne aktivnosti.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23. – 27. 9. 2019.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Provjera znanja.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48BD571-EBB8-46AD-96CE-5DE45633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606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DA755BF-F4D8-45DB-9DFE-6B1B1B82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62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DANI KRUHA – PEKARA ČAZMA</a:t>
            </a:r>
          </a:p>
        </p:txBody>
      </p:sp>
      <p:graphicFrame>
        <p:nvGraphicFramePr>
          <p:cNvPr id="4" name="Google Shape;646;p128">
            <a:extLst>
              <a:ext uri="{FF2B5EF4-FFF2-40B4-BE49-F238E27FC236}">
                <a16:creationId xmlns:a16="http://schemas.microsoft.com/office/drawing/2014/main" id="{2E2FC58F-1287-4F60-B67E-9A7C40A81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588095"/>
              </p:ext>
            </p:extLst>
          </p:nvPr>
        </p:nvGraphicFramePr>
        <p:xfrm>
          <a:off x="292325" y="1772816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7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Usvojiti znanje o nastanku kruha - od zrna do kruha, razvijanje financijske pismenosti, razvijanje kulture odlaženja u pekaru, zdravstveni odgoj.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o nastanku kruha.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 razredne nastave - Zorica Kučan Vrlac, Anita Mikulandra.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Radionica u školi i odlazak u pekaru.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istopad 2019.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Kvizovi, vrednovanje kao učenje.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C25CAD9-0F9E-40B3-A4AE-E2B7E90B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80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3AAA694-3ADE-49DA-9C0B-5A515A190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09" y="1660335"/>
            <a:ext cx="8784976" cy="50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200" dirty="0">
                <a:effectLst/>
                <a:latin typeface="Arial Narrow" panose="020B0606020202030204" pitchFamily="34" charset="0"/>
              </a:rPr>
              <a:t>Školskim kurikulumom utvrđuje se dugoročni i kratkoročni plan i program škole s izbornim, izvannastavnim i izvanškolskim aktivnostima koji imaju za cilj ostvarivanje ciljeva i zadataka obrazovanja na način da se promoviraju intelektualni, osobni, društveni i fizički razvoj učenika. Donosi se na temelju nacionalnog kurikuluma i nastavnog plana i programa.</a:t>
            </a:r>
          </a:p>
          <a:p>
            <a:pPr marL="0" indent="0">
              <a:buNone/>
            </a:pPr>
            <a:endParaRPr lang="hr-HR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Školskim kurikulumom se utvrđuje:</a:t>
            </a: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-	aktivnost/program i/ili projekt</a:t>
            </a: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-	ciljevi aktivnosti/programa i/ili projekta</a:t>
            </a: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-	namjena aktivnosti/programa i/ili projekta</a:t>
            </a: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-	nositelji aktivnosti/programa i/ili projekta</a:t>
            </a: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-	način realizacije aktivnosti/programa i/ili projekta</a:t>
            </a: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-	</a:t>
            </a:r>
            <a:r>
              <a:rPr lang="hr-HR" sz="2200" dirty="0" err="1">
                <a:latin typeface="Arial Narrow" panose="020B0606020202030204" pitchFamily="34" charset="0"/>
              </a:rPr>
              <a:t>vremenik</a:t>
            </a:r>
            <a:r>
              <a:rPr lang="hr-HR" sz="2200" dirty="0">
                <a:latin typeface="Arial Narrow" panose="020B0606020202030204" pitchFamily="34" charset="0"/>
              </a:rPr>
              <a:t> aktivnosti/programa i/ili projekta</a:t>
            </a: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-	detaljan troškovnik aktivnosti/programa i/ili projekta</a:t>
            </a:r>
          </a:p>
          <a:p>
            <a:pPr marL="0" indent="0">
              <a:buNone/>
            </a:pPr>
            <a:r>
              <a:rPr lang="hr-HR" sz="2200" dirty="0">
                <a:latin typeface="Arial Narrow" panose="020B0606020202030204" pitchFamily="34" charset="0"/>
              </a:rPr>
              <a:t>-	način vrednovanja i način korištenja rezultata vrednovanja</a:t>
            </a:r>
          </a:p>
          <a:p>
            <a:pPr marL="0" indent="0">
              <a:buNone/>
            </a:pPr>
            <a:endParaRPr lang="hr-HR" sz="25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Arial Narrow" panose="020B0606020202030204" pitchFamily="34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7FC01E3-1657-4E1B-A6B9-59134E87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5027"/>
            <a:ext cx="8229600" cy="1265238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1. </a:t>
            </a:r>
            <a:r>
              <a:rPr lang="hr-HR" b="1" dirty="0">
                <a:effectLst/>
                <a:latin typeface="Arial Narrow" panose="020B0606020202030204" pitchFamily="34" charset="0"/>
              </a:rPr>
              <a:t>UVOD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936ABFD-6467-4F98-9F5D-44F6BFA3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486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3F2D956-8F31-46D8-8E55-922F78A9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54" y="126401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POSJET SEOSKOM IMANJU</a:t>
            </a:r>
          </a:p>
        </p:txBody>
      </p:sp>
      <p:graphicFrame>
        <p:nvGraphicFramePr>
          <p:cNvPr id="4" name="Google Shape;646;p128">
            <a:extLst>
              <a:ext uri="{FF2B5EF4-FFF2-40B4-BE49-F238E27FC236}">
                <a16:creationId xmlns:a16="http://schemas.microsoft.com/office/drawing/2014/main" id="{359788B9-3D60-44DB-8F99-7E26CFA66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501104"/>
              </p:ext>
            </p:extLst>
          </p:nvPr>
        </p:nvGraphicFramePr>
        <p:xfrm>
          <a:off x="224281" y="1799191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7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kako čovjek vodi brigu o domaćim životinjama.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način brige o domaćim životinjama, koje su koristi od njih, u kojim nastambama žive, s čime se hrane.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Dolazak na seosko imanje.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Jesen 2019.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Listići i umne mape.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1CE2FB3-125F-4D6B-8D68-8D951AAA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142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AAE6C0F-A70C-4BE8-A1C3-5534DDDA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KESTENIJADA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BC352814-A86B-4857-A8D9-918362EEF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01538"/>
              </p:ext>
            </p:extLst>
          </p:nvPr>
        </p:nvGraphicFramePr>
        <p:xfrm>
          <a:off x="188888" y="1561379"/>
          <a:ext cx="8766227" cy="4977535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666507805"/>
                    </a:ext>
                  </a:extLst>
                </a:gridCol>
                <a:gridCol w="6389963">
                  <a:extLst>
                    <a:ext uri="{9D8B030D-6E8A-4147-A177-3AD203B41FA5}">
                      <a16:colId xmlns:a16="http://schemas.microsoft.com/office/drawing/2014/main" val="1500388262"/>
                    </a:ext>
                  </a:extLst>
                </a:gridCol>
              </a:tblGrid>
              <a:tr h="794567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CILJ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Upoznavanje zavičaja, praćenje promjena  u prirodi kroz godišnja doba, razvijati kod učenika  svijest o pravilnoj prehrani, poticati učenike na kretanje, sportskim aktivnostima utjecati na pravilan rast i razvoj.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65806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NAMJENA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Stjecanje iskustvenih znanja, poticati radosti istraživanja i stvaranja, razvijanje timskog rada i poduzetničkog duha, povezati nastavne sadržaje sa svakodnevnim životom.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73729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NOSITELJ AKTIVNOSTI I/ILI PROJEKTA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Mirela Kojić i učenici 2.b razreda, Jelena Križan, Zdravko </a:t>
                      </a: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Jorgić</a:t>
                      </a: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i učenici  od 1. do 4. razreda PŠ </a:t>
                      </a: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Miklouš</a:t>
                      </a: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23447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NAČIN REALIZACIJE AKTIVNOSTI I/ILI PROJEKTA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Terenska nastava u </a:t>
                      </a: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Mikloušu</a:t>
                      </a: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27154"/>
                  </a:ext>
                </a:extLst>
              </a:tr>
              <a:tr h="4457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VREMENIK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jesen 2019.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448184"/>
                  </a:ext>
                </a:extLst>
              </a:tr>
              <a:tr h="4457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TROŠKOVNIK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79004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NAČIN VREDNOVANJA I NAČIN KORIŠTENJA REZULTATA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Izvješća učitelja, fotografije, radovi učenika, primjena naučenog u nastavi, samostalni likovni i literarni izričaj.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193154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8887221-2A44-433E-8D88-AB8EA5F8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063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C2CC9EB-F519-407F-981B-49084CE4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5793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STAJALIŠTE I OBZOR; PLAN MJESTA, GRADA – 3. RAZRED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Google Shape;541;p107">
            <a:extLst>
              <a:ext uri="{FF2B5EF4-FFF2-40B4-BE49-F238E27FC236}">
                <a16:creationId xmlns:a16="http://schemas.microsoft.com/office/drawing/2014/main" id="{5DFDE7F0-42EA-4B70-B28C-4AFA938F8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009619"/>
              </p:ext>
            </p:extLst>
          </p:nvPr>
        </p:nvGraphicFramePr>
        <p:xfrm>
          <a:off x="252082" y="1807818"/>
          <a:ext cx="8639839" cy="4541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37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Odrediti i razlikovati stajalište i obzor.Snalaziti se na planu mjesta ili grada.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3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sposobnost promatranja.Razvijati svijest o okolišu i čuvanju okoliša.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43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3.a,3.b,3.r PRO Draganec,Marija Kapelac,Mirjana Tišljarec,Ančica Mesar, PRO Dapci 3. r. -Danijela Modrić,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43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Odlazak na uzvisinu u okolici škole.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43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Listopad 2019.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43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papir,pribor za pisanje i crtanje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8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umnih mapa,samovrednovanje,vršnjačko vrednovanje,izrada razrednog plana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7E0E687-AE9D-4BD5-9887-2A1AB660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281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C9BB37C-164D-414B-A572-A3DEB0B3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0522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VODE U ZAVIČAJU</a:t>
            </a:r>
          </a:p>
        </p:txBody>
      </p:sp>
      <p:graphicFrame>
        <p:nvGraphicFramePr>
          <p:cNvPr id="4" name="Google Shape;546;p108">
            <a:extLst>
              <a:ext uri="{FF2B5EF4-FFF2-40B4-BE49-F238E27FC236}">
                <a16:creationId xmlns:a16="http://schemas.microsoft.com/office/drawing/2014/main" id="{8375A51A-CDDA-4B47-8524-3FF266E9D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255046"/>
              </p:ext>
            </p:extLst>
          </p:nvPr>
        </p:nvGraphicFramePr>
        <p:xfrm>
          <a:off x="179512" y="1817732"/>
          <a:ext cx="8654588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4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Uočavati ,razlikovati i imenovati vode u zavičaju.Upoznati najpoznatije biljke i životinje u vodama 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promatranje,zapažanje u prirodi,razvijati ljubav prema zavičaju,razvijati osobnu odgovornost za zaštitu voda.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99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2.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a, 2.b Antonija Trgovac, Mirela Kojić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3.a,3.b,3.r PRO Draganec, Marija Kapelac, Mirjana Tišljarec, Ančica Mesar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PRO Dapci, 2. i 3. r.- Danijela Modrić, 1.i 3. Grabovnica, Ivanka Hajduković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0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Odlazak u bližu okolicu škole.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ožujak,travanj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0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 ,pribor za pisanje i crtanje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817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umne mape,samovrednovanje,vršnjačko vrednovanje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80AE060-2992-4F22-9149-47EBA093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598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78BB59F-F39E-4DDE-8C64-D06648FA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56" y="260648"/>
            <a:ext cx="8435280" cy="972344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ĐACI GLAZBENJACI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6EF040A5-584C-430E-A8CB-9429B633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59429"/>
              </p:ext>
            </p:extLst>
          </p:nvPr>
        </p:nvGraphicFramePr>
        <p:xfrm>
          <a:off x="226456" y="1807673"/>
          <a:ext cx="8316924" cy="4789679"/>
        </p:xfrm>
        <a:graphic>
          <a:graphicData uri="http://schemas.openxmlformats.org/drawingml/2006/table">
            <a:tbl>
              <a:tblPr/>
              <a:tblGrid>
                <a:gridCol w="2866926">
                  <a:extLst>
                    <a:ext uri="{9D8B030D-6E8A-4147-A177-3AD203B41FA5}">
                      <a16:colId xmlns:a16="http://schemas.microsoft.com/office/drawing/2014/main" val="3626925779"/>
                    </a:ext>
                  </a:extLst>
                </a:gridCol>
                <a:gridCol w="5449998">
                  <a:extLst>
                    <a:ext uri="{9D8B030D-6E8A-4147-A177-3AD203B41FA5}">
                      <a16:colId xmlns:a16="http://schemas.microsoft.com/office/drawing/2014/main" val="1645946904"/>
                    </a:ext>
                  </a:extLst>
                </a:gridCol>
              </a:tblGrid>
              <a:tr h="52454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CILJ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Razviti kreativnost kroz glazbu, ples i glumu.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865773"/>
                  </a:ext>
                </a:extLst>
              </a:tr>
              <a:tr h="544716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NAMJENA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Promicanje glazbene kulture </a:t>
                      </a: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medju</a:t>
                      </a: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mladima.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5926"/>
                  </a:ext>
                </a:extLst>
              </a:tr>
              <a:tr h="544716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NOSITELJ AKTIVNOSTI I/ILI PROJEKTA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Nikolina Brajković </a:t>
                      </a: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Draguljić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298891"/>
                  </a:ext>
                </a:extLst>
              </a:tr>
              <a:tr h="847336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NAČIN REALIZACIJE AKTIVNOSTI I/ILI PROJEKTA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Sudjelovanje na festivalu.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854553"/>
                  </a:ext>
                </a:extLst>
              </a:tr>
              <a:tr h="52454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VREMENIK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ožujak 2020.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112617"/>
                  </a:ext>
                </a:extLst>
              </a:tr>
              <a:tr h="52454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TROŠKOVNIK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 kuna kotizacija i 300 kuna prijevoz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586843"/>
                  </a:ext>
                </a:extLst>
              </a:tr>
              <a:tr h="117013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NAČIN VREDNOVANJA I NAČIN KORIŠTENJA REZULTATA AKTIVNOSTI I/ILI PROJEKTA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Samovrednovanje</a:t>
                      </a: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nagrade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927298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433522D-C364-4291-8611-E31FC0D8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877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BF1A298-82FF-46F9-AE17-96C7AE6F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FESTIVAL DJEČJEG STVARALAŠTA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CD0076E4-16D9-4CFB-B6FD-D02538D1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97968"/>
              </p:ext>
            </p:extLst>
          </p:nvPr>
        </p:nvGraphicFramePr>
        <p:xfrm>
          <a:off x="251520" y="1740350"/>
          <a:ext cx="7776864" cy="4828844"/>
        </p:xfrm>
        <a:graphic>
          <a:graphicData uri="http://schemas.openxmlformats.org/drawingml/2006/table">
            <a:tbl>
              <a:tblPr/>
              <a:tblGrid>
                <a:gridCol w="2680762">
                  <a:extLst>
                    <a:ext uri="{9D8B030D-6E8A-4147-A177-3AD203B41FA5}">
                      <a16:colId xmlns:a16="http://schemas.microsoft.com/office/drawing/2014/main" val="1983741964"/>
                    </a:ext>
                  </a:extLst>
                </a:gridCol>
                <a:gridCol w="5096102">
                  <a:extLst>
                    <a:ext uri="{9D8B030D-6E8A-4147-A177-3AD203B41FA5}">
                      <a16:colId xmlns:a16="http://schemas.microsoft.com/office/drawing/2014/main" val="3718538629"/>
                    </a:ext>
                  </a:extLst>
                </a:gridCol>
              </a:tblGrid>
              <a:tr h="726173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CILJ AKTIVNOSTI I/ILI PROJEKTA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Razvijanje i poticanje kreativnosti izražavanja i stvaralaštva kroz pjevanje, sviranje, ples i glumu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540799"/>
                  </a:ext>
                </a:extLst>
              </a:tr>
              <a:tr h="99371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NAMJENA AKTIVNOSTI I/ILI PROJEKTA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Promicanje glazbene kulture među </a:t>
                      </a: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mladima,razmjenu</a:t>
                      </a: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iskustva,uvažavanje</a:t>
                      </a: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različitosti i stvaranje temelja za buduće aktivno promicanje glazbene kulture i kulture djece mladih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911135"/>
                  </a:ext>
                </a:extLst>
              </a:tr>
              <a:tr h="51596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NOSITELJ AKTIVNOSTI I/ILI PROJEKTA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Nikolina Brajković </a:t>
                      </a: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Draguljić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654320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NAČIN REALIZACIJE AKTIVNOSTI I/ILI PROJEKTA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Jednom godišnje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495514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VREMENIK AKTIVNOSTI I/ILI PROJEKTA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Svibanj 2020.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832488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TROŠKOVNIK AKTIVNOSTI I/ILI PROJEKTA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1100 (800 kuna za kotizaciju i 300 kuna za prijevoz)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532700"/>
                  </a:ext>
                </a:extLst>
              </a:tr>
              <a:tr h="783502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NAČIN VREDNOVANJA I NAČIN KORIŠTENJA REZULTATA AKTIVNOSTI I/ILI PROJEKTA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Samovrednovanje</a:t>
                      </a:r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nagrade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716784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73E741F-9EFE-4D18-BD04-3D1FC97C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451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827;p164"/>
          <p:cNvGraphicFramePr/>
          <p:nvPr>
            <p:extLst>
              <p:ext uri="{D42A27DB-BD31-4B8C-83A1-F6EECF244321}">
                <p14:modId xmlns:p14="http://schemas.microsoft.com/office/powerpoint/2010/main" val="4001119011"/>
              </p:ext>
            </p:extLst>
          </p:nvPr>
        </p:nvGraphicFramePr>
        <p:xfrm>
          <a:off x="226273" y="1883161"/>
          <a:ext cx="8377675" cy="43620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0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Usporediti odnos glazbe, izvođača i publike na različitim mjestima izvedbe.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Razlikovanje skladbi uživo i snimljenih. Poslušati uživo operu ili balet.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Nikolina Brajković </a:t>
                      </a:r>
                      <a:r>
                        <a:rPr lang="hr-HR" sz="14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Draguljić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5. – 8. razred – zainteresirani učenici 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 puta godišnje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120,00 kn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C2ED767F-4B32-4720-BA3B-CB008955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75" y="260648"/>
            <a:ext cx="7633800" cy="1492000"/>
          </a:xfrm>
        </p:spPr>
        <p:txBody>
          <a:bodyPr/>
          <a:lstStyle/>
          <a:p>
            <a:pPr lvl="0"/>
            <a:r>
              <a:rPr lang="hr-HR" sz="36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POSJET HNK ZAGREB I KONCERTNOJ DVORANI VATROSLAVA LISINSKOG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CF927AB-6315-42D8-97C7-FAB01FDC92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56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7585160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231B4D1-32B4-4522-B395-6B9C0F75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53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POSJET DOMU ZDRAVLJA</a:t>
            </a:r>
          </a:p>
        </p:txBody>
      </p:sp>
      <p:graphicFrame>
        <p:nvGraphicFramePr>
          <p:cNvPr id="4" name="Google Shape;566;p112">
            <a:extLst>
              <a:ext uri="{FF2B5EF4-FFF2-40B4-BE49-F238E27FC236}">
                <a16:creationId xmlns:a16="http://schemas.microsoft.com/office/drawing/2014/main" id="{A9F57990-0F76-4B50-B100-8FE06EA59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232297"/>
              </p:ext>
            </p:extLst>
          </p:nvPr>
        </p:nvGraphicFramePr>
        <p:xfrm>
          <a:off x="207777" y="1844824"/>
          <a:ext cx="8511347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namjenom i radom ljudi u domu zdravlja, važnosti pravovremenom odlasku liječniku, uočavanje važnosti odlasku zubaru i održavanje osobne higijene.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i uočiti važnost osobne higijene i pravovremenog odlaska liječniku i stomatologu i liječenje, cijepljenja.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trgovac, 2.A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Mirela kojić, 2.B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domu zdravlja i zubnoj ordinaciji.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školske godine 2019./2020.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50 kuna za fotokopiranje.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umne mape.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A65D1D9-0DD4-4363-9FD8-19110C9C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0363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24A6B72-C80E-4189-98B7-A97134F5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POSJET GARIĆ GRADU I JELEN GRADU</a:t>
            </a:r>
            <a:br>
              <a:rPr lang="hr-HR" b="1" dirty="0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611;p121">
            <a:extLst>
              <a:ext uri="{FF2B5EF4-FFF2-40B4-BE49-F238E27FC236}">
                <a16:creationId xmlns:a16="http://schemas.microsoft.com/office/drawing/2014/main" id="{0476E420-AEF9-4001-99BC-6F66CBA05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457899"/>
              </p:ext>
            </p:extLst>
          </p:nvPr>
        </p:nvGraphicFramePr>
        <p:xfrm>
          <a:off x="270515" y="1772952"/>
          <a:ext cx="8602969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lokalnom kulturnom baštinom.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svijest kod učenika o očuvanju kulturne baštine.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Miljenko Kovačić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povijesnim lokacijama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mjesec listopad 2019.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 kuna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-izrada dokumentarnog filma, izrada maketa, QR kodova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-vrednovanje za učenje i vrednovanje kao učenje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B59C1C2-8CF6-4A1E-99EA-B32EE1A2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382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B184478-3A8A-4301-BF02-773BF207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80" y="332656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TERENSKA NASTAVA  - BOJANA;  BOŽIĆ U BOJANI</a:t>
            </a:r>
            <a:br>
              <a:rPr lang="pl-PL" b="1" dirty="0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99;p178">
            <a:extLst>
              <a:ext uri="{FF2B5EF4-FFF2-40B4-BE49-F238E27FC236}">
                <a16:creationId xmlns:a16="http://schemas.microsoft.com/office/drawing/2014/main" id="{B61A9792-9934-419D-846A-7D8E0701A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89877"/>
              </p:ext>
            </p:extLst>
          </p:nvPr>
        </p:nvGraphicFramePr>
        <p:xfrm>
          <a:off x="252080" y="1753498"/>
          <a:ext cx="8639839" cy="46028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61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tradicionalnih običaja vezanih uz Božić, razvijanje kulture ponašanja u galeriji,  njegovati ljubav prema običajima u zavičaju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navika njegovanja običaja uz Božić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8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 i Anita Mikulandra  1. a i 1. b.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8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posjet uoči Božića na imanje akademskog slikara Franje Matešina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8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Prosinac 2010.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8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20 kn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408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Vožnja autobusom do Galerije Matešin u Bojani,  radionica, izložba radova.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61A7A947-E533-48A7-B80D-997276D2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59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72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16E45C7-4969-428C-988C-BD2B05DE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Kurikulum Osnovne škole Čazma utemeljen je na misiji, viziji, vrijednostima i specifičnostima same Škole. Sadržajima kurikuluma nastoje se zadovoljiti potrebe i interesi učenika, roditelja i lokalne zajednice. Potiče otvaranje prostora za aktivno sudjelovanje svih zainteresiranih u proces obrazovanja, samostalnost škole, profesionalnu samostalnost i odgovornost nastavnika te kvalitetnu školu.</a:t>
            </a:r>
          </a:p>
          <a:p>
            <a:pPr marL="0" indent="0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Kurikulumom se nastoje osigurati uvjeti za stalnom društvenom potporom, brigom za učinkovitost i kvalitetu obrazovanja, spremnost na društvene izazove i poticanje cjeloživotnog učenja.</a:t>
            </a:r>
          </a:p>
          <a:p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48C8C01-5B07-4ACA-9FD3-99A0BDAC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654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9F5F66B-0668-4A55-A2E6-0223613D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2" y="363562"/>
            <a:ext cx="8583355" cy="126523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EASTER EGG HUNT (POTRAGA ZA USKRSNIM PISANICAMA)</a:t>
            </a:r>
            <a:br>
              <a:rPr lang="pl-PL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</a:br>
            <a:endParaRPr lang="hr-HR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Google Shape;616;p122">
            <a:extLst>
              <a:ext uri="{FF2B5EF4-FFF2-40B4-BE49-F238E27FC236}">
                <a16:creationId xmlns:a16="http://schemas.microsoft.com/office/drawing/2014/main" id="{C21C10BF-ED15-4053-AF25-88E672E7B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113766"/>
              </p:ext>
            </p:extLst>
          </p:nvPr>
        </p:nvGraphicFramePr>
        <p:xfrm>
          <a:off x="251522" y="1752401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0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uskrsnim običajima zemalja engleskog govornog područja.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Poticati uočavanje i prihvaćanje različitosti.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Devčić, Dijana Ivičić, učenici 1.-4.r.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Boravak na livadi u okolici škole.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travanj 2020.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papir,pribor za pisanje i crtanje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Razgovor, kviz, igre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A390438-A08B-4DC1-A7FD-14F72F2A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6968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0C47845-DE56-4B73-ACC4-AB466A93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828328"/>
          </a:xfrm>
        </p:spPr>
        <p:txBody>
          <a:bodyPr>
            <a:normAutofit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TERENSKA NASTAVA - VUKOVAR</a:t>
            </a:r>
          </a:p>
        </p:txBody>
      </p:sp>
      <p:graphicFrame>
        <p:nvGraphicFramePr>
          <p:cNvPr id="4" name="Google Shape;616;p122">
            <a:extLst>
              <a:ext uri="{FF2B5EF4-FFF2-40B4-BE49-F238E27FC236}">
                <a16:creationId xmlns:a16="http://schemas.microsoft.com/office/drawing/2014/main" id="{7C7248B8-7656-46BB-B7FB-E73E2E3BE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421328"/>
              </p:ext>
            </p:extLst>
          </p:nvPr>
        </p:nvGraphicFramePr>
        <p:xfrm>
          <a:off x="179514" y="1484786"/>
          <a:ext cx="8784977" cy="53362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8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71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Razviti sposobnosti povijesnog mišljenja i širenje povijesnih znanja o hrvatskoj povijesti, razviti vještinu razumijevanja povijesne stvarnosti, analize i interpretacije povijesnih događaja i procesa, razviti pozitivan stav prema povijesti stvaranja samostalne hrvatske države.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1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Učenje otkrivanjem u neposrednoj životnoj stvarnosti kroz iskustvo. 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1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Maja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Dragić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Đurđica Kušec, Luca Novaković, Nikolina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Mikušić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Marijana </a:t>
                      </a:r>
                      <a:r>
                        <a:rPr lang="hr-HR" sz="16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Piršić.Tijan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1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Memorijalnom centru Domovinskog rata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02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16. i 17. travnja 2020.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10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Troškove puta i smještaja pokriva Ministarstvo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560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Razgovorom i pisanjem putopisa. Jezično i likovno izražavanje učenika i izlaganje uradaka na pano.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495C416-A6C1-4ECD-A3CC-F88CD6D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215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BA34433-4B2D-4092-92A4-8F804C2B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KNJIŽEVNI SUSRETI U GRADSKOJ KNJIŽNICI SLAVKA KOLARA - UČENICI 5. - 8. RAZREDA </a:t>
            </a:r>
            <a:br>
              <a:rPr lang="hr-HR" b="1" dirty="0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641;p127">
            <a:extLst>
              <a:ext uri="{FF2B5EF4-FFF2-40B4-BE49-F238E27FC236}">
                <a16:creationId xmlns:a16="http://schemas.microsoft.com/office/drawing/2014/main" id="{AEA8B0C7-9D5F-4724-BA8E-4A9592400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694367"/>
              </p:ext>
            </p:extLst>
          </p:nvPr>
        </p:nvGraphicFramePr>
        <p:xfrm>
          <a:off x="251520" y="1754082"/>
          <a:ext cx="8507288" cy="4602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8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Populariziranje i promicanje knjige i čitanja, poticanje učenika na čitanje i stvaranje samostalnih stvaralačkih pokušaja, razvijanje kritičkoga mišljenja.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učenike s književnicima i njihovim djelima, osvijestiti potrebu za čitanjem, razvijati ljubav prema pisanoj riječi.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Gradska knjižnica Slavka Kolara i učiteljice hrvatskoga jezika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Susreti i radionice s književnicima u gradskoj knjižnici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školske godine 2019./2020.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 s učenicima, pisano izražavanje, kvizovi.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2EA5719-49B0-4C7A-8A64-0C8E361F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957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C1A8AD1-919B-4FCF-A09B-BF5E7E6F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8233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KAZALIŠTE - KAZALIŠTE TREŠNJA, KAZALIŠTE ŽAR - PTICA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666;p132">
            <a:extLst>
              <a:ext uri="{FF2B5EF4-FFF2-40B4-BE49-F238E27FC236}">
                <a16:creationId xmlns:a16="http://schemas.microsoft.com/office/drawing/2014/main" id="{14D358C0-1F37-4DFC-825B-5A1B909C5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668785"/>
              </p:ext>
            </p:extLst>
          </p:nvPr>
        </p:nvGraphicFramePr>
        <p:xfrm>
          <a:off x="274203" y="1790567"/>
          <a:ext cx="8595594" cy="4541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kulturu odlaženja na kazališne predstave,  razvijanje kulturnog i primjerenog ponašanja u kazalištu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ljubav prema kazalištu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Vrlac, učenici i učitelji od 1. do 4. razreda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Odlazak na kazališne predstave izvan mjesta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godine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100 kn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listić, kvizovi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A45CBBB-AD0C-4270-9D74-DDF56461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0939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/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IZLETI</a:t>
            </a:r>
            <a:endParaRPr lang="hr-HR" b="1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152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4120E0F-701B-4DFF-906A-3459BE46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31" y="40466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ZAGREB I OKOLICA (ZAGREBAČKA ŽUPANIJA)</a:t>
            </a:r>
            <a:br>
              <a:rPr lang="pl-PL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53;p169">
            <a:extLst>
              <a:ext uri="{FF2B5EF4-FFF2-40B4-BE49-F238E27FC236}">
                <a16:creationId xmlns:a16="http://schemas.microsoft.com/office/drawing/2014/main" id="{89DAE34E-83FF-436E-811E-A271265B2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28964"/>
              </p:ext>
            </p:extLst>
          </p:nvPr>
        </p:nvGraphicFramePr>
        <p:xfrm>
          <a:off x="286033" y="1589501"/>
          <a:ext cx="8639839" cy="5089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4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izgled i posebnosti zavičajne regije, odrediti Zagreb kao kulturno, prometno, političko središte; sudjelovanje u edukativnim radionicama Zoološkog vrta Zagreb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kulturnih navika, primjena naučenog znanja u praksi; upoznati najznačajnije kulturno-povijesne spomenike grada posebno u samom centru (obilazak Gornjeg grada i njegovih znamenitosti, ZOO vrtu); 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 i Anita Mikulandra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1.a i 1.b  razreda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2020.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7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120 kuna (ulaznice i cijena prijevoza)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razgovor, osobna refleksija, likovni radovi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877ABAB-696B-44B7-A263-905EE69E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379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C7B357A-FDF0-40FC-BBEF-A8F435D5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84" y="39239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ZAGREB I OKOLICA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78;p174">
            <a:extLst>
              <a:ext uri="{FF2B5EF4-FFF2-40B4-BE49-F238E27FC236}">
                <a16:creationId xmlns:a16="http://schemas.microsoft.com/office/drawing/2014/main" id="{769D1551-5D2F-4640-AC65-F84FF7654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894613"/>
              </p:ext>
            </p:extLst>
          </p:nvPr>
        </p:nvGraphicFramePr>
        <p:xfrm>
          <a:off x="307090" y="1653134"/>
          <a:ext cx="8705034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6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Zagreb i njegove kulturno povijesne spomenike, kao političko središte, Sudjelovati u edukativnim radionicama Zoološkog vrta, gledanje kazališne predstave.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Primjena naučenih znanja u praksi , upoznati najznačajnije kulturno - povijesne spomenike grada, posjet kazalištu i ZOO vrtu.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 PŠ Miklouš i PŠ Grabovnica, Ivanka Hajduković, Slavka Sabolić, Zdravko Jorgić, Jelena Križan.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PŠ Miklouš i Grabovnica.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2020.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120 kn (ulaznice i prijevoz)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Razgovor, likovni radovi.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00E92BE-CF2B-4E2A-AB0E-9C7BBAD1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185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1D3A362D-DB70-45B4-9581-B69651F6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ARHEOLOŠKI PARK- ANDAUTONIJA  (ŠČITARJEVO ) I KINO PROJEKCIJA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58;p170">
            <a:extLst>
              <a:ext uri="{FF2B5EF4-FFF2-40B4-BE49-F238E27FC236}">
                <a16:creationId xmlns:a16="http://schemas.microsoft.com/office/drawing/2014/main" id="{A3C55408-A7CA-4486-9696-11E4945EE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903415"/>
              </p:ext>
            </p:extLst>
          </p:nvPr>
        </p:nvGraphicFramePr>
        <p:xfrm>
          <a:off x="263141" y="1691192"/>
          <a:ext cx="8617717" cy="4602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arheološkim lokalitetom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učenika s prošlošću na stvarnom  lokalitetu i razvijanje navike posjećivanja kulturnih institucija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Miljenko Kovačić, Marijana Piršić-Tijan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od 5. do 8. razreda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27.9.2019.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Prijevoz autobusom, ulaznica za Arheološki park, ulaznica za kino predstavu, ručak McDonalds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Nastava Povijesti-Vrste povijesnih izvora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CA248D6-96B6-4CE8-BDE2-454A42E4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0578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2E50DA9-49B3-4058-9260-0DE325F2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54" y="363562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INTERLIBER, TORTUREUM,  KINO PROJEKCIJA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63;p171">
            <a:extLst>
              <a:ext uri="{FF2B5EF4-FFF2-40B4-BE49-F238E27FC236}">
                <a16:creationId xmlns:a16="http://schemas.microsoft.com/office/drawing/2014/main" id="{873B899B-0362-420C-9099-60CD7C345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783778"/>
              </p:ext>
            </p:extLst>
          </p:nvPr>
        </p:nvGraphicFramePr>
        <p:xfrm>
          <a:off x="259454" y="1709288"/>
          <a:ext cx="8625092" cy="4785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3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Posjetiti Međunarodni sajam knjiga  i družiti se s autorima uz potpisivanje knjiga, upoznavanje sa zbirkom sredstava za mučenje i egzekuciju ljudi kroz povijest i razvijati navike posjećivanja kulturnih institucija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kulturnim institucijama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Miljenko Kovačić, Marijana Piršić-Tijan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od 5.do 8. razreda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15. studenoga 2019. 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150 kuna ( cijena prijevoza, ulaznice za kino projekciju i muzej, ručak)</a:t>
                      </a:r>
                      <a:endParaRPr sz="16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 i jutene odjeće krvnika</a:t>
                      </a:r>
                      <a:endParaRPr sz="16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1117AF1-6106-4A13-94D4-992F2507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0126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D2981B4-6B6F-49AB-ACEA-353F72B6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8" y="332656"/>
            <a:ext cx="8632465" cy="1265238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OZALJ, HE MUNJARE, NP RISNJAK  (STAZA LESKA I PROJEKCIJA FILMA), ŠPILJA VRELO  U FUŽINAMA</a:t>
            </a:r>
            <a:br>
              <a:rPr lang="hr-HR" sz="3600" b="1" dirty="0">
                <a:solidFill>
                  <a:srgbClr val="00B050"/>
                </a:solidFill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</a:br>
            <a:endParaRPr lang="hr-HR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Google Shape;868;p172">
            <a:extLst>
              <a:ext uri="{FF2B5EF4-FFF2-40B4-BE49-F238E27FC236}">
                <a16:creationId xmlns:a16="http://schemas.microsoft.com/office/drawing/2014/main" id="{E36096D4-D8FF-4914-B65C-6D014CCD3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494045"/>
              </p:ext>
            </p:extLst>
          </p:nvPr>
        </p:nvGraphicFramePr>
        <p:xfrm>
          <a:off x="107504" y="1536793"/>
          <a:ext cx="9001000" cy="53303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955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kulturnom baštinom srednjovjekovnog grada  Ozlja (poviješću obitelji Babonić, Frankopan i Zrinski, umjetničkim djelima Slave Raškaj), organizirani  posjet najstarijoj kontinentalnoj hidroelektrani “Munjara” uz praćenje stručnog vodstva elektrane  i upoznavanje s geološkom građom špilje, njenim specifičnostima i arheološkim nalazima te upoznavanje prirodne baštine naše domovine, brojnih geološko-geomorfoloških, vegetacijskih, klimatskih i pedoloških fenomena.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1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s kulturnom  i prirodnom baštinom i načinom na  koji voda svojim radom podaruje bisere podzemlja i proizvodi  energiju.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1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Razrednici šestih razreda, Voditelj: Marijana Piršić-Tijan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1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terenska nastava učenika šestih razreda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1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vibanj 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1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-oko 200 kuna (cijena prijevoza,ulaznice za stari grad Ozalj, organizirani posjet He Munjara, ulaznica za špilju Vrelo, ulaznica za NP Risnjak (staza Leska i projekcija filma za učenike), ručak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098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-izrada plakata i  edukativnih filmova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F2CDF9B-F3CD-4F71-B75F-A3662D22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69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67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D605895-F2CA-4F78-A520-FCEFAE17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Škola u kojoj se učenici osjećaju ugodno, sretno i zadovoljno ali i aktivno sudjeluju i preuzimaju odgovornost za rad, učenje i vlastiti uspjeh, koji uz pomoć učitelja i roditelja promiču pozitivne životne vrijednosti - strpljivost, toleranciju, suradnju, samopouzdanje i samopoštovanje, odgovornost te pozitivan odnos prema prirodi i zdrav način življenja. Škola koja će biti spoj kulturne baštine , zdravog načina življenja i suvremene tehnologije u kojoj će učenici kroz projektnu i istraživačku nastavu i druge oblike rada biti motivirani i osposobljeni za cjeloživotno učenje i život.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A53ADC5-42F1-496F-A28C-45FF1332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3654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2. VIZIJA ŠKOLE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6C0E6DB-88E5-439B-A800-12C15E7E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9591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CD9CD3D-ED42-402C-8752-880A9C7D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73" y="435570"/>
            <a:ext cx="8784976" cy="1265238"/>
          </a:xfrm>
        </p:spPr>
        <p:txBody>
          <a:bodyPr>
            <a:normAutofit fontScale="90000"/>
          </a:bodyPr>
          <a:lstStyle/>
          <a:p>
            <a:r>
              <a:rPr lang="hr-HR" sz="3100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NACIONALNA I SVEUČILIŠNA KNJIŽNICA U ZAGREBU  (NSK), OBILAZAK ZRAČNE LUKE FRANJO TUĐMAN, KINO PROJEKCIJA</a:t>
            </a:r>
            <a:br>
              <a:rPr lang="hr-HR" sz="3100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73;p173">
            <a:extLst>
              <a:ext uri="{FF2B5EF4-FFF2-40B4-BE49-F238E27FC236}">
                <a16:creationId xmlns:a16="http://schemas.microsoft.com/office/drawing/2014/main" id="{3D9E3EC6-C91D-4876-BEC9-237EB5985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164204"/>
              </p:ext>
            </p:extLst>
          </p:nvPr>
        </p:nvGraphicFramePr>
        <p:xfrm>
          <a:off x="116290" y="1700808"/>
          <a:ext cx="8921138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učenika sa  aerodromskim aktivnostima  (gdje i kako se prijaviti za let, što se događa s prtljagom?...), upoznavanje s radom NSK i razvijanje navike posjećivanja kulturnih institucija.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kulturnih navika 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Miljenko Kovačić, Marijana Piršić-Tijan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od 5. do 8. razreda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zadnji tjedan u mjesecu ožujku ili prvi tjedan u mjesecu travnju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120 kuna (ulaznica za kino predstavu, zračnu luku i cijena prijevoza)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 i likovnih radova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0F403D8-11B8-4C44-B144-00978EB2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5215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8A4C3BC-09D3-4758-ACB3-0860D6F6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4" y="40466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SLAVONIJA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88;p176">
            <a:extLst>
              <a:ext uri="{FF2B5EF4-FFF2-40B4-BE49-F238E27FC236}">
                <a16:creationId xmlns:a16="http://schemas.microsoft.com/office/drawing/2014/main" id="{A4A1FFAC-834A-4BD2-961F-39E0F6586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309353"/>
              </p:ext>
            </p:extLst>
          </p:nvPr>
        </p:nvGraphicFramePr>
        <p:xfrm>
          <a:off x="259454" y="1666272"/>
          <a:ext cx="8625091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3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nizinski zavičaj, prirodne i kulturno povijesne posebnosti slavonskog kraja, posjetiti Slavonski Brod, pogledati kazališnu predstavu i razgledati grad.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navika putovanja i aktivnosti vezanih uz njega, primjena naučenog znanja u praksi, upoznavanje najznačajnijih kulturno-povijesne spomenika nizinskog zavičaja i razvoj sklonosti ka istraživanju različitosti i baštine RH.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 PŠ Dapci i PŠ Vrtlinske. Učiteljice: Emina Kristić, Danijela Modrić, Dinka Pirak i Mirjana Vugić.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PŠ Dapci i Vrtlinska.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150 kuna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plakata, prezentacija, razgovor i pisanje pisanih radova.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20879A1-25F6-4D59-8401-83D1FB14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825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4409E62-38F9-4EE3-83AF-2324C292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TERENSKA NASTAVA  PETIH RAZREDA (Istra)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94;p177">
            <a:extLst>
              <a:ext uri="{FF2B5EF4-FFF2-40B4-BE49-F238E27FC236}">
                <a16:creationId xmlns:a16="http://schemas.microsoft.com/office/drawing/2014/main" id="{4EE7EAFF-54F6-4515-B1ED-0BD488389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065438"/>
              </p:ext>
            </p:extLst>
          </p:nvPr>
        </p:nvGraphicFramePr>
        <p:xfrm>
          <a:off x="149859" y="1625256"/>
          <a:ext cx="8844281" cy="51261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01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prirodnih ljepota i znamenitosti primorskog zavičaja, upoznavanje kulturnih i povijesnih znamenitosti, dostignuća na području književnosti i multimedije.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72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navika putovanja i aktivnosti vezanih uz njega, primjena naučenog znanja u praksi, njegovanje pristojnog ponašanja na javnim mjestima, isticanje pravilnog odnosa prema vršnjacima i učiteljima.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razrednice petih razreda: Mirela Molnar, Josipa Perčec Jurčić, Ivana Kosić, Nikolina Brajković Draguljić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jednodnevna terenska nastava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ili lipanj 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250 kn po učeniku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14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Primjena u nastavi i u svakodnevnom životu, razgovor i prezentacija viđenog.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445FC80-EE04-4726-AA7B-896C511A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74076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5A7F83A-7E63-43DA-8E6D-42165AAF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31919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MATURALNO PUTOVANJE UČENIKA 7. RAZREDA</a:t>
            </a:r>
            <a:br>
              <a:rPr lang="pl-PL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883;p175">
            <a:extLst>
              <a:ext uri="{FF2B5EF4-FFF2-40B4-BE49-F238E27FC236}">
                <a16:creationId xmlns:a16="http://schemas.microsoft.com/office/drawing/2014/main" id="{C01A03B0-5ABF-4528-91E5-2208D783F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030772"/>
              </p:ext>
            </p:extLst>
          </p:nvPr>
        </p:nvGraphicFramePr>
        <p:xfrm>
          <a:off x="152450" y="1697157"/>
          <a:ext cx="8839100" cy="47935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3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24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prirodnih ljepota i znamenitosti primorskog zavičaja, upoznavanje kulturnih i povijesnih znamenitosti, dostignuća na području književnosti i multimedije, njegovanje pristojnog ponašanja na javnim mjestima, isticanje pravilnog odnosa prema vršnjacima i učiteljima.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05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Povezati nastavno gradivo različitih nastavnih predmeta s viđenim i doživljenim, njegovanje kulturnog ponašanja te razvijanje ljubavi prema domovini.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5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Barišić Tomšić, Luka Miklić, Daria Kos, Suzana Mahmutović, učenici 7. a, 7. b, 7. c i 7. d razreda.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5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Odabir termina i odredišta, objavljivanje javnog poziva na web-stranici škole, predstavljanje i odabir ponude, realizacija putovanja.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3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svibanj/lipanj 2020. godine, 4 dana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3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Ovisno o ponudi odabrane  putničke agencije, cca 75 učenika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44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Prezentacija viđenog - izrada plakata, PowerPoint prezentacija.</a:t>
                      </a:r>
                      <a:b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</a:b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Primjena u nastavi i u svakodnevnom životu.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FDBE48E-94FA-473D-AC51-31095A43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5082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39A1EAA-5D61-4A28-BF17-675AA13A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30" y="332656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TERENSKA NASTAVA UČENIKA OSMIH RAZREDA - ZADAR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Google Shape;904;p179">
            <a:extLst>
              <a:ext uri="{FF2B5EF4-FFF2-40B4-BE49-F238E27FC236}">
                <a16:creationId xmlns:a16="http://schemas.microsoft.com/office/drawing/2014/main" id="{FCD99A2D-28EC-488A-B2B3-ADBD6E52B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91287"/>
              </p:ext>
            </p:extLst>
          </p:nvPr>
        </p:nvGraphicFramePr>
        <p:xfrm>
          <a:off x="209530" y="1622701"/>
          <a:ext cx="8632465" cy="51204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3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6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95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prirodnih ljepota i znamenitosti primorskog zavičaja, upoznavanje kulturnih i povijesnih znamenitosti, dostignuća na području književnosti i arhitekture, njegovanje pristojnog ponašanja na javnim mjestima, isticanje pravilnog odnosa prema vršnjacima i učiteljima.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Povezati nastavno gradivo različitih nastavnih predmeta s viđenim i doživljenim, njegovanje kulturnog ponašanja te razvijanje ljubavi prema domovini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Razrednice osmih razreda - Zrinka Birt (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Maja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Dragić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)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, Đurđica Kušec, Luca Novaković i Nikolina Mikušić; učenici 8. a,b,c i d razreda</a:t>
                      </a:r>
                      <a:endParaRPr sz="1400" baseline="-25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4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Odabir termina i odredišta, objavljivanje javnog poziva na web-stranici škole, predstavljanje i odabir ponude, realizacija putovanja.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svibanj/lipanj 2020. godine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Ovisno o ponudi odabrane  putničke agencije- cca 200 kn, cca 75 učenika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18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Prezentacija viđenog - izrada plakata, PowerPoint prezentacija</a:t>
                      </a:r>
                      <a:b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</a:b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Primjena u nastavi i u svakodnevnom životu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6A3772E6-F183-4220-8EB1-EF9C3450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6887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41CCE94-597F-4E3E-955A-22349743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TERENSKA NASTAVA-POSJET UČENIKA JAVNOJ USTANOVI SPOMEN PODRUČJA JASENOVAC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909;p180">
            <a:extLst>
              <a:ext uri="{FF2B5EF4-FFF2-40B4-BE49-F238E27FC236}">
                <a16:creationId xmlns:a16="http://schemas.microsoft.com/office/drawing/2014/main" id="{E6C7B6D6-FB9C-47E3-92EE-2BAD61BEF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6836"/>
              </p:ext>
            </p:extLst>
          </p:nvPr>
        </p:nvGraphicFramePr>
        <p:xfrm>
          <a:off x="241326" y="1792252"/>
          <a:ext cx="8872344" cy="47330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9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7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53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Osuditi zločine protiv čovječnosti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67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Istraživati  o holokaustu i zločinima protiv čovječnosti posjetom mjestu stradanja.  Cilj je posjeta  osuditi  nehumane postupke kojima se namjerno uzrokuju teške patnje te se ozbiljno ugrožava fizičko i mentalno zdravlje. Autentičnim iskustvenim učenjem učenici će sami dolaziti do pitanja o prošlosti i postati svjesni njezine kompleksnosti.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2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Marijana Piršić-Tijan, Marina Uher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82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učenika Javnoj ustanovi Spomen područja Jasenovac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82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 mjesecu ožujaku, travnju ili svibnju 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82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- oko 200 kuna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67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plakata, prezentacija , video uradaka te pisanje eseja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C9952E0-1913-46C0-816B-8DDEA023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23647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73B573B-B10B-496D-8123-FBD67F84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44" y="40466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IZLET U HRVATSKO ZAGORJE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914;p181">
            <a:extLst>
              <a:ext uri="{FF2B5EF4-FFF2-40B4-BE49-F238E27FC236}">
                <a16:creationId xmlns:a16="http://schemas.microsoft.com/office/drawing/2014/main" id="{D594C46C-0424-49E5-B123-81ECC476D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186406"/>
              </p:ext>
            </p:extLst>
          </p:nvPr>
        </p:nvGraphicFramePr>
        <p:xfrm>
          <a:off x="242092" y="1666272"/>
          <a:ext cx="8621500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Hrvatsko zagorje i obilježja brežuljkastog krajolika RH,kulturno-povijesne spomenike Hrvatskog zagorja,sudjelovati u edukativnoj radionici izrade medičarskih i licitarskih proizvoda,posjet muzejima i starim gradovima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Primjena naučenih sadržaja o brežuljkastom krajoliku RH,upoznavanje kulturne baštine Hrvatskog zagorja,razvijanje navike posjećivanja kulturnih institucija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Kapelac, Mirjana Tišljarec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3.a i 3.b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200 kuna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umnih mapa, pisanje sastavaka, razgovor, likovni radovi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DCA3871-F8B8-4299-9FC6-189AEC73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8625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0BB59E2-7E10-4F3C-A8ED-9824FBE1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ŠKOLA U PRIRODI 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919;p182">
            <a:extLst>
              <a:ext uri="{FF2B5EF4-FFF2-40B4-BE49-F238E27FC236}">
                <a16:creationId xmlns:a16="http://schemas.microsoft.com/office/drawing/2014/main" id="{DFBDEB32-E5DD-429E-A27D-AA85A4269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749574"/>
              </p:ext>
            </p:extLst>
          </p:nvPr>
        </p:nvGraphicFramePr>
        <p:xfrm>
          <a:off x="247463" y="1669902"/>
          <a:ext cx="8377675" cy="45714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AKTIVANOSTI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upoznavanje primorskog zavičaja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učenje otkrivanjem u neposrednoj životnoj stvarnosti u kojoj se učenici susreću s prirodnim i kulturnim okružjem i ljudima koji u njemu žive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usvojiti znanja plivanja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njegovanje pristojnog ponašanja na javnim mjestima , prema vršnjacima i učiteljima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obrada nastavnih sadržaja u neposrednoj prirodnoj i društvenoj okolici te njihova primjena u svakodnevnom životu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učenje uz zabavu i igru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zajednički život u kolektivu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pravilna organizacija aktivnosti tijekom dana.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njegovanje pristojnog ponašanja u hotelu, restoranima, autobusu, u kulturnim ustanovama i na javnim mjestima.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privikavanje za pravilno korištenje prostorija u hotelu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Maja Ravlić i učiteljice 4. r, učenici 4. razreda matične škole i područnih škola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315A55A-9BE3-41F9-B30A-17ADB805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3239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919;p182">
            <a:extLst>
              <a:ext uri="{FF2B5EF4-FFF2-40B4-BE49-F238E27FC236}">
                <a16:creationId xmlns:a16="http://schemas.microsoft.com/office/drawing/2014/main" id="{9389DFDA-D952-40E0-B4EC-06F22D936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458554"/>
              </p:ext>
            </p:extLst>
          </p:nvPr>
        </p:nvGraphicFramePr>
        <p:xfrm>
          <a:off x="251522" y="1722180"/>
          <a:ext cx="8279595" cy="3413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13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Odabir termina i odredišta, objavljivanje javnog poziva na web-stranici škole, predstavljanje i odabir ponude, realizacija putovanja.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0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svibanj/ lipanj 2020.</a:t>
                      </a:r>
                      <a:endParaRPr sz="16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20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1300 kn - troškove organizacije i realizacije snose roditelji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792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Char char="-"/>
                      </a:pPr>
                      <a:r>
                        <a:rPr lang="hr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izvješća učitelja, fotografije, radovi učenika, vrednovanje skupnog rada, vrednovanje stvaralačkog izričaja</a:t>
                      </a:r>
                      <a:endParaRPr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506A43D-2C38-4F06-8B3C-5D18E13A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4753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71F8C66-ACD7-45A2-97C6-415CC9A4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25" y="404664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IZLET U OGULIN I KARLOVAC</a:t>
            </a:r>
            <a:br>
              <a:rPr lang="pl-PL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929;p184">
            <a:extLst>
              <a:ext uri="{FF2B5EF4-FFF2-40B4-BE49-F238E27FC236}">
                <a16:creationId xmlns:a16="http://schemas.microsoft.com/office/drawing/2014/main" id="{0D99ECC3-5D9D-4339-99FE-10CD17B3D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761955"/>
              </p:ext>
            </p:extLst>
          </p:nvPr>
        </p:nvGraphicFramePr>
        <p:xfrm>
          <a:off x="309125" y="1686929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Ogulin i Ivaninu kuću bajki, posjetiti interaktivnu i multimedijalno oblikovanu izložbu.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Povezati gradivo različitih nastavnih predmeta s viđenim i doživljenim, njegovanje kulturnog ponašanja te razvijanje ljubavi prema domovini.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Mirela Kojić, Antonija Trgovac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2. a i 2.b razreda OŠ Čazma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Travanj ili svibanj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Prema ponudi putničke agencije izabrane većinom glasova roditelja - Cca 150 kuna -troškove organizacije i realizacije snose roditelji.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Izvješća učitelja -fotografije - radovi učenika - vrednovanje skupnog rada - vrednovanje stvaralačkog izričaja.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3F6AE22-257F-4178-AB8A-95737FC7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79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01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6FBCFC5-A8C5-413F-A94C-DBAEB4BFE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60" y="1733364"/>
            <a:ext cx="8291264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Geslo ove školske godine je </a:t>
            </a:r>
            <a:r>
              <a:rPr lang="hr-HR" i="1" dirty="0">
                <a:effectLst/>
                <a:latin typeface="Arial Narrow" panose="020B0606020202030204" pitchFamily="34" charset="0"/>
              </a:rPr>
              <a:t>Mijenjajmo sebe, ne prirodu.</a:t>
            </a:r>
            <a:endParaRPr lang="hr-HR" dirty="0"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hr-HR" dirty="0"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Svoju misiju odgoja i obrazovanja za život ostvarujemo kroz programe i aktivnosti e-Škole, projekta Škole za Afriku, Eko projekte, a od 2018./2019.školske godine kroz eksperimentalni program Škole za život koji nastavljamo i ove školske godine 2019./2020.</a:t>
            </a:r>
          </a:p>
          <a:p>
            <a:pPr marL="0" indent="0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Uloga Škole u društvu je osigurati učenicima stjecanje kompetencija, znanja i vještina koje će ih osposobiti za život i rad u promjenjivu društveno-kulturnom kontekstu prema zahtjevima tržišnoga gospodarstva, suvremenih informacijsko-komunikacijskih tehnologija, znanstvenih spoznaja i dostignuća.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3B2C9BE-10EE-4C62-9082-07EEC2A8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24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3. MISIJA ŠKOLE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45E8F4B-81D1-4955-9D35-6FD55CA1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9868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92A5DD5-8420-4D80-9D52-7A1ABF60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74458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IZLET U KARLOVAČKU ŽUPANIJU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graphicFrame>
        <p:nvGraphicFramePr>
          <p:cNvPr id="4" name="Google Shape;924;p183">
            <a:extLst>
              <a:ext uri="{FF2B5EF4-FFF2-40B4-BE49-F238E27FC236}">
                <a16:creationId xmlns:a16="http://schemas.microsoft.com/office/drawing/2014/main" id="{6367401B-C595-4B5C-8C30-5FC63A03F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235646"/>
              </p:ext>
            </p:extLst>
          </p:nvPr>
        </p:nvGraphicFramePr>
        <p:xfrm>
          <a:off x="250505" y="1767153"/>
          <a:ext cx="8642990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kulturne i povijesne znamenitosti Karlovačke županije. Posjetiti grad Karlovac, tvrđavu Dubovac i Slatkovodni akvarij Aquatica.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Povezati gradivo različitih nastavnih predmeta s viđenim i doživljenim, njegovanje kulturnog ponašanja te razvijanje ljubavi prema domovini.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Vojislav Klinac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Jednodnevni izlet učenika PRO Gornji Draganec (od 1. do 4. razreda)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svibanj 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cca 150 kuna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razgovor, osobna refleksija, pisanje sastavaka, likovni radovi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7FDDA15-9596-40FD-9315-BB2EF439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80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108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470AF-0928-4C2C-83D3-E3EF8123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6"/>
            <a:ext cx="7772400" cy="1362075"/>
          </a:xfrm>
        </p:spPr>
        <p:txBody>
          <a:bodyPr>
            <a:normAutofit/>
          </a:bodyPr>
          <a:lstStyle/>
          <a:p>
            <a:r>
              <a:rPr lang="hr-HR" sz="4400" b="1" dirty="0">
                <a:effectLst/>
                <a:latin typeface="Arial Narrow" panose="020B0606020202030204" pitchFamily="34" charset="0"/>
              </a:rPr>
              <a:t>IZVANNASTAVNE AKTIVNOSTI</a:t>
            </a:r>
          </a:p>
        </p:txBody>
      </p:sp>
    </p:spTree>
    <p:extLst>
      <p:ext uri="{BB962C8B-B14F-4D97-AF65-F5344CB8AC3E}">
        <p14:creationId xmlns:p14="http://schemas.microsoft.com/office/powerpoint/2010/main" val="15251439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2" name="Google Shape;702;p139"/>
          <p:cNvGraphicFramePr/>
          <p:nvPr>
            <p:extLst>
              <p:ext uri="{D42A27DB-BD31-4B8C-83A1-F6EECF244321}">
                <p14:modId xmlns:p14="http://schemas.microsoft.com/office/powerpoint/2010/main" val="3982796994"/>
              </p:ext>
            </p:extLst>
          </p:nvPr>
        </p:nvGraphicFramePr>
        <p:xfrm>
          <a:off x="278214" y="1772816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9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Usvojiti vještinu brzog i točnog pisanja na računalu.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Pisati na računalu bez gledanja u tipkovnicu; pravilno držati prste na tipkovnici </a:t>
                      </a:r>
                      <a:r>
                        <a:rPr lang="hr-HR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tj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prema točno zadanom rasporedu – svaki prst ima svoje slovo.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Marina Uher, prof.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 sat tjedno u informatičkoj učionici.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2019./2020.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Broj otkucaja u minuti.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Naslov 1">
            <a:extLst>
              <a:ext uri="{FF2B5EF4-FFF2-40B4-BE49-F238E27FC236}">
                <a16:creationId xmlns:a16="http://schemas.microsoft.com/office/drawing/2014/main" id="{FDE2C133-714D-4435-818E-F94ED962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841442"/>
          </a:xfrm>
        </p:spPr>
        <p:txBody>
          <a:bodyPr/>
          <a:lstStyle/>
          <a:p>
            <a:r>
              <a:rPr lang="pl-PL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TIPKAM BRZO I BEZ GREŠKE</a:t>
            </a:r>
            <a:br>
              <a:rPr lang="pl-PL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D97E737-E423-414C-BCF0-40581067FF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82</a:t>
            </a:fld>
            <a:endParaRPr lang="h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" name="Google Shape;707;p140"/>
          <p:cNvGraphicFramePr/>
          <p:nvPr>
            <p:extLst>
              <p:ext uri="{D42A27DB-BD31-4B8C-83A1-F6EECF244321}">
                <p14:modId xmlns:p14="http://schemas.microsoft.com/office/powerpoint/2010/main" val="2107784532"/>
              </p:ext>
            </p:extLst>
          </p:nvPr>
        </p:nvGraphicFramePr>
        <p:xfrm>
          <a:off x="194676" y="1772816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informatičke pismenosti te prikupljanje podataka za objavu na web stranici škole.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Informiranje učenika, roditelja i lokalne zajednice o aktivnostima škole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Anita Mikulandra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postavljanje školskih vijesti i svakodnevno ažuriranje mrežnih stranica kroz Carnetov mrežni preglednik CMS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Školska godina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web stranica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77BD5766-9D3D-4C32-B608-B0BE323A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7633800" cy="1492000"/>
          </a:xfrm>
        </p:spPr>
        <p:txBody>
          <a:bodyPr/>
          <a:lstStyle/>
          <a:p>
            <a:r>
              <a:rPr lang="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WEBOVCI</a:t>
            </a:r>
            <a:endParaRPr lang="hr-HR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ABE3777F-5537-48ED-AC15-A978B7425A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83</a:t>
            </a:fld>
            <a:endParaRPr lang="h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" name="Google Shape;712;p141"/>
          <p:cNvGraphicFramePr/>
          <p:nvPr>
            <p:extLst>
              <p:ext uri="{D42A27DB-BD31-4B8C-83A1-F6EECF244321}">
                <p14:modId xmlns:p14="http://schemas.microsoft.com/office/powerpoint/2010/main" val="4118228291"/>
              </p:ext>
            </p:extLst>
          </p:nvPr>
        </p:nvGraphicFramePr>
        <p:xfrm>
          <a:off x="324343" y="1795216"/>
          <a:ext cx="8377675" cy="4693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9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7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Razviti zanimanje za medijsku kulturu, te fotografiju kao granu umjetnosti.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Usvajanje osnovnog teorijskog i praktičnog znanja iz fotografije.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od 5.-8.razreda, učiteljica tehničke kulture.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Satovi fotografske skupine, dodatni satovi fotografiranja, slobodno vrijeme.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2019./20. 35 sati.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 papir, boja - 200 kn.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Analiziranje i kritičko vrednovanje svojih i drugih fotografskih ostvarenja, natjecanja, izložba fotografija.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86D901D2-C3C5-4CA4-B5C7-16F8E859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633800" cy="1492000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FOTO SKUPINA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A1A656E-120D-4BBF-8F0D-96DCCB9ABA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84</a:t>
            </a:fld>
            <a:endParaRPr lang="hr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" name="Google Shape;717;p142"/>
          <p:cNvGraphicFramePr/>
          <p:nvPr>
            <p:extLst>
              <p:ext uri="{D42A27DB-BD31-4B8C-83A1-F6EECF244321}">
                <p14:modId xmlns:p14="http://schemas.microsoft.com/office/powerpoint/2010/main" val="2330418691"/>
              </p:ext>
            </p:extLst>
          </p:nvPr>
        </p:nvGraphicFramePr>
        <p:xfrm>
          <a:off x="179693" y="1895329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7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 sposobnosti usmenog izričaja.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hrvatsko pjesništvo za djecu.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ogaćenje učeničkog rječnika te razvijanje govora i dikcije.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Priprema učenika za sudjelovanje na razrednim i školskim priredbama.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Danijela Modrić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rad, rad u paru, rad u skupinama.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u predstavama.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Jedan sat tjedno tijekom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Papir za fotokopiranje (20 kn).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i korigiranje govornog izričaja.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na školskim priredbama.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FAF176F8-95FB-4674-8A37-EE47CA4A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39141"/>
            <a:ext cx="7633800" cy="1008112"/>
          </a:xfrm>
        </p:spPr>
        <p:txBody>
          <a:bodyPr/>
          <a:lstStyle/>
          <a:p>
            <a:r>
              <a:rPr lang="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RECITATORI</a:t>
            </a:r>
            <a:endParaRPr lang="hr-HR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0B92433-3CA4-47E4-824A-6715CD0A8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85</a:t>
            </a:fld>
            <a:endParaRPr lang="h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" name="Google Shape;722;p143"/>
          <p:cNvGraphicFramePr/>
          <p:nvPr>
            <p:extLst>
              <p:ext uri="{D42A27DB-BD31-4B8C-83A1-F6EECF244321}">
                <p14:modId xmlns:p14="http://schemas.microsoft.com/office/powerpoint/2010/main" val="3579848930"/>
              </p:ext>
            </p:extLst>
          </p:nvPr>
        </p:nvGraphicFramePr>
        <p:xfrm>
          <a:off x="179513" y="1628800"/>
          <a:ext cx="8640959" cy="4986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3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interes učenika za dodatne vjeronaučne teme. Razvijati analitičko i sintetičko mišljenje i učenje zadane građe. Poučavati pohranjivanju i primjenjivanju stečenih kompetencija (znanja, vještina, stavova) u svakodnevnom životu. 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Produbljivanje katoličke vjere u svim njezinim bitnim dimenzijama radi cjelovitog općeljudskog vjerničkog razvoja i rasta. Razvijati interes i sposobnost ekipnog rada .Razvijati osjećaj pojedinačne-osobne odgovornosti za uspjeh ekipne aktivnosti. Postići da učenik preispituje informacije, uspoređuje ih, uvažava tuđe mišljenje i razvija toleranciju. Pripremiti učenike za ekipno natjecanje iz vjeronauka.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vjeroučiteljice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Individualnim i skupnim radom članova skupine uz pomoć voditelja. Program natjecanja iz vjeronauka provodi se na tri razine: školskoj (sudjeluju svi prijavljeni učenici), županijskoj/međužupanijskoj-nad/biskupijskoj (Školu predstavljaju 4 učenika/ice + 1 učenik/ica zamjena) i državnoj razini (isto kao županijska razina). 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2 školska sata tijekom cijele godine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fotokopirni materijal</a:t>
                      </a:r>
                      <a:endParaRPr sz="12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Znanje učenika i usvojenost sadržaja provjerava se pismeno (rješavanje testova). Na temelju ostvarenih rezultata biraju se učenici koji će predstavljati školu na natjecanju na županijskoj razini. 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endParaRPr sz="12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Naslov 1">
            <a:extLst>
              <a:ext uri="{FF2B5EF4-FFF2-40B4-BE49-F238E27FC236}">
                <a16:creationId xmlns:a16="http://schemas.microsoft.com/office/drawing/2014/main" id="{C87917EE-CE36-40C9-B7B0-048B6B23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17864"/>
            <a:ext cx="7633800" cy="1131960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VJERONAUČNA OLIMPIJADA</a:t>
            </a:r>
            <a:br>
              <a:rPr lang="hr-HR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hr-HR" dirty="0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84C12CD-03ED-41B1-A247-59E8C841FE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86</a:t>
            </a:fld>
            <a:endParaRPr lang="h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" name="Google Shape;727;p144"/>
          <p:cNvGraphicFramePr/>
          <p:nvPr>
            <p:extLst>
              <p:ext uri="{D42A27DB-BD31-4B8C-83A1-F6EECF244321}">
                <p14:modId xmlns:p14="http://schemas.microsoft.com/office/powerpoint/2010/main" val="877557116"/>
              </p:ext>
            </p:extLst>
          </p:nvPr>
        </p:nvGraphicFramePr>
        <p:xfrm>
          <a:off x="107504" y="1600849"/>
          <a:ext cx="8784976" cy="51204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Razvoj divergentnog mišljenja mašte i kreativnosti. Razvijanje kreativnosti i usvajanja estetskih vrijednosti, razvijanje sklonosti i interesa za likovno stvaralaštvo. Razvijanje temeljnih znanja i pozitivnih stajališta prema umjetničkom stvaralaštvu i izražavanja razvoja svijesti o potrebi očuvanja prirode i društva. Poticati zajednički rad.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Učenicima koji pokazuju sklonosti za likovno izražavanje i stvaranje. Razvijanje kreativnost i samostalnost koristeći različite likovne tehnike i motive te predstaviti njihove radove na školskim izložbama. Stvaralaštvom pratiti važne datume naše škole (Dani kruha, Sveti Nikola, Božić, Valentinovo, Maskenbal, Uskrs, Majčin dan, Dan škole)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Andreja Mrazović i učenici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 predmeta od papira, glinamola, suhog cvijeća, kartona i sl. Individualni rad, rad u paru, grupni rad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Jedan sat tjedno tijekom školske godine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Najmanje 200 kn za različiti potrošni materijal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uspješnosti likovnog stvaranja. Rezultati će koristiti u cilju povećanja kvalitete rada i za daljnje poticanje razvoja likovnih sposobnosti učenika.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Naslov 1">
            <a:extLst>
              <a:ext uri="{FF2B5EF4-FFF2-40B4-BE49-F238E27FC236}">
                <a16:creationId xmlns:a16="http://schemas.microsoft.com/office/drawing/2014/main" id="{B19313DC-EA26-4D35-9071-F3F106E8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5793"/>
            <a:ext cx="7633800" cy="1080120"/>
          </a:xfrm>
        </p:spPr>
        <p:txBody>
          <a:bodyPr/>
          <a:lstStyle/>
          <a:p>
            <a:r>
              <a:rPr lang="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MODELARI</a:t>
            </a:r>
            <a:endParaRPr lang="hr-HR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F496538-B694-4BDA-AECF-01DC0AF63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87</a:t>
            </a:fld>
            <a:endParaRPr lang="h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" name="Google Shape;732;p145"/>
          <p:cNvGraphicFramePr/>
          <p:nvPr>
            <p:extLst>
              <p:ext uri="{D42A27DB-BD31-4B8C-83A1-F6EECF244321}">
                <p14:modId xmlns:p14="http://schemas.microsoft.com/office/powerpoint/2010/main" val="3662648294"/>
              </p:ext>
            </p:extLst>
          </p:nvPr>
        </p:nvGraphicFramePr>
        <p:xfrm>
          <a:off x="194676" y="1724735"/>
          <a:ext cx="8377675" cy="4813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kreativnosti i mašte, estetske vrijednosti, skladnosti i interesa za likovno stvaralaštvo. Poticati zajednički rad.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pozitivnih stajališta prema umjetničkom stvaralaštvu.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kreativnosti i sklonosti za likovno izražavanje i stvaranje.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Stvaralaštvom pratiti razne datume naše škole: Dani kruha,Sveti Nikola, Božić,Valentinovo, Maskenbal,Uskrs, Majčin dan, Dan škole.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Ivanka Hajduković i učenici PŠ Grabovnica 1. i 3. razred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predmeta od glinamola, papira, drveta,kartona.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rad, grupni rad.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Jedan sat tjedno tijekom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</a:t>
                      </a:r>
                      <a:r>
                        <a:rPr lang="hr-HR" sz="1400" dirty="0" err="1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odine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300 kn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uspješnosti likovnog stvaranja. Rezultate ćemo koristiti u cilju praćenja kvalitete rada. Kod učenika poticati  razvoj likovnih sposobnosti.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247BAA03-9B1D-43D7-BAE1-4356C18C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1008112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LIKOVNA SKUPINA</a:t>
            </a:r>
            <a:endParaRPr lang="hr-HR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699B8D1-0F22-4F8C-9BAF-D2C1878AB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88</a:t>
            </a:fld>
            <a:endParaRPr lang="h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" name="Google Shape;737;p146"/>
          <p:cNvGraphicFramePr/>
          <p:nvPr>
            <p:extLst>
              <p:ext uri="{D42A27DB-BD31-4B8C-83A1-F6EECF244321}">
                <p14:modId xmlns:p14="http://schemas.microsoft.com/office/powerpoint/2010/main" val="2258502899"/>
              </p:ext>
            </p:extLst>
          </p:nvPr>
        </p:nvGraphicFramePr>
        <p:xfrm>
          <a:off x="383162" y="1688570"/>
          <a:ext cx="8377675" cy="50457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948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kreativnosti i mašte, estetskih vrijednosti i interesa za likovno izražavanje. Razvijanje pozitivnih stajališta prema umjetničkom izražavanju i stvaranju.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8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kreativnosti u likovnom izražavanju i stvaranju.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Uređenjem školskog i razrednog prostora pratiti važna događanja, praznike i prigodne blagdane.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Željka Jagodić i zainteresirani učenici razredne nastave.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23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Izrada likovnih uradaka različitim tehnikama.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23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sat tjedno tijekom nastavne godine 2019./2020.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23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948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uspješnosti likovnog stvaranja. Kod  učenika poticati  još uspješnijih likovnih sposobnosti.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E573C223-3DA8-4BED-82BA-1E600BA4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09911"/>
            <a:ext cx="7633800" cy="1080120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LIKOVNA SKUPINA</a:t>
            </a:r>
            <a:endParaRPr lang="hr-HR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6878A333-0AEF-42F7-9A3B-89FBC6E94E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89</a:t>
            </a:fld>
            <a:endParaRPr lang="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088EBC35-8487-49AE-B7FF-0BF0C265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0891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Na osnovi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samovrednovanja</a:t>
            </a:r>
            <a:r>
              <a:rPr lang="hr-HR" dirty="0">
                <a:effectLst/>
                <a:latin typeface="Arial Narrow" panose="020B0606020202030204" pitchFamily="34" charset="0"/>
              </a:rPr>
              <a:t> donesen je školski razvojni plan u kojemu se kao prioritetna područja unapređenja u sljedećoj školskoj godini navode uključenost škole u projekte, izvannastavne aktivnosti te dodatna i dopunska nastava, suradnja s lokalnom zajednicom.</a:t>
            </a:r>
          </a:p>
          <a:p>
            <a:pPr marL="0" indent="0" algn="just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Tijekom nastavne godine školski tim za kvalitetu prati realizaciju planiranih aktivnosti u navedenim područjima te. Krajem nastavne godine tim će godine provesti anketu kod roditelja, učenika i učitelja, a na temelju rezultata ankete osmisliti novi školski razvojni plan. </a:t>
            </a:r>
          </a:p>
          <a:p>
            <a:pPr marL="0" indent="0" algn="just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Članovi tima za kvalitetu: </a:t>
            </a:r>
          </a:p>
          <a:p>
            <a:pPr marL="0" indent="0" algn="just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Lidija Osman, Gordana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Jančić</a:t>
            </a:r>
            <a:r>
              <a:rPr lang="hr-HR" dirty="0">
                <a:effectLst/>
                <a:latin typeface="Arial Narrow" panose="020B0606020202030204" pitchFamily="34" charset="0"/>
              </a:rPr>
              <a:t>, Marina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Uher</a:t>
            </a:r>
            <a:r>
              <a:rPr lang="hr-HR" dirty="0">
                <a:effectLst/>
                <a:latin typeface="Arial Narrow" panose="020B0606020202030204" pitchFamily="34" charset="0"/>
              </a:rPr>
              <a:t>, Miljenko Kovačić, Nikolina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Mikušić</a:t>
            </a:r>
            <a:r>
              <a:rPr lang="hr-HR" dirty="0">
                <a:effectLst/>
                <a:latin typeface="Arial Narrow" panose="020B0606020202030204" pitchFamily="34" charset="0"/>
              </a:rPr>
              <a:t>, Danijela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Šajtar</a:t>
            </a:r>
            <a:r>
              <a:rPr lang="hr-HR" dirty="0">
                <a:effectLst/>
                <a:latin typeface="Arial Narrow" panose="020B0606020202030204" pitchFamily="34" charset="0"/>
              </a:rPr>
              <a:t>, Tamara Brozović Jurišić,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Daria</a:t>
            </a:r>
            <a:r>
              <a:rPr lang="hr-HR" dirty="0">
                <a:effectLst/>
                <a:latin typeface="Arial Narrow" panose="020B0606020202030204" pitchFamily="34" charset="0"/>
              </a:rPr>
              <a:t> Kos, Vojislav Klinac, Tanja Antunović, Zorica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Kučan</a:t>
            </a:r>
            <a:r>
              <a:rPr lang="hr-HR" dirty="0">
                <a:effectLst/>
                <a:latin typeface="Arial Narrow" panose="020B0606020202030204" pitchFamily="34" charset="0"/>
              </a:rPr>
              <a:t>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Vrlac</a:t>
            </a:r>
            <a:r>
              <a:rPr lang="hr-HR" dirty="0">
                <a:effectLst/>
                <a:latin typeface="Arial Narrow" panose="020B0606020202030204" pitchFamily="34" charset="0"/>
              </a:rPr>
              <a:t>, Ivana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Kosić</a:t>
            </a:r>
            <a:r>
              <a:rPr lang="hr-HR" dirty="0">
                <a:effectLst/>
                <a:latin typeface="Arial Narrow" panose="020B0606020202030204" pitchFamily="34" charset="0"/>
              </a:rPr>
              <a:t>, Đurđica Kušec, Ivana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Moguš</a:t>
            </a:r>
            <a:r>
              <a:rPr lang="hr-HR" dirty="0">
                <a:effectLst/>
                <a:latin typeface="Arial Narrow" panose="020B0606020202030204" pitchFamily="34" charset="0"/>
              </a:rPr>
              <a:t>, Marijana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Piršić-Tijan</a:t>
            </a:r>
            <a:r>
              <a:rPr lang="hr-HR" dirty="0">
                <a:effectLst/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hr-HR" dirty="0">
                <a:effectLst/>
                <a:latin typeface="Arial Narrow" panose="020B0606020202030204" pitchFamily="34" charset="0"/>
              </a:rPr>
              <a:t>Voditeljica tima: Lidija Osman,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mag</a:t>
            </a:r>
            <a:r>
              <a:rPr lang="hr-HR" dirty="0">
                <a:effectLst/>
                <a:latin typeface="Arial Narrow" panose="020B0606020202030204" pitchFamily="34" charset="0"/>
              </a:rPr>
              <a:t>. prim. </a:t>
            </a:r>
            <a:r>
              <a:rPr lang="hr-HR" dirty="0" err="1">
                <a:effectLst/>
                <a:latin typeface="Arial Narrow" panose="020B0606020202030204" pitchFamily="34" charset="0"/>
              </a:rPr>
              <a:t>educ</a:t>
            </a:r>
            <a:r>
              <a:rPr lang="hr-HR" dirty="0">
                <a:effectLst/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134FDA6-CC51-4236-AD9F-74F267D9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6525"/>
            <a:ext cx="8229600" cy="1265238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</a:rPr>
              <a:t>4. SAMOVREDNOVANJE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C66B3DC-303C-45EA-8763-69534389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4834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FAF176F8-95FB-4674-8A37-EE47CA4A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66322"/>
            <a:ext cx="7633800" cy="1008112"/>
          </a:xfrm>
        </p:spPr>
        <p:txBody>
          <a:bodyPr/>
          <a:lstStyle/>
          <a:p>
            <a:r>
              <a:rPr lang="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RECITATORI</a:t>
            </a:r>
            <a:endParaRPr lang="hr-HR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3839DA1-543B-4209-A330-9669CD4727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90</a:t>
            </a:fld>
            <a:endParaRPr lang="hr"/>
          </a:p>
        </p:txBody>
      </p:sp>
      <p:graphicFrame>
        <p:nvGraphicFramePr>
          <p:cNvPr id="5" name="Google Shape;717;p142">
            <a:extLst>
              <a:ext uri="{FF2B5EF4-FFF2-40B4-BE49-F238E27FC236}">
                <a16:creationId xmlns:a16="http://schemas.microsoft.com/office/drawing/2014/main" id="{D14776B5-F6E2-4A52-A554-7CD91C714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191683"/>
              </p:ext>
            </p:extLst>
          </p:nvPr>
        </p:nvGraphicFramePr>
        <p:xfrm>
          <a:off x="179693" y="1895329"/>
          <a:ext cx="8377675" cy="4480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7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 sposobnosti usmenog izričaja.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Upoznati hrvatsko pjesništvo za djecu.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ogaćenje učeničkog rječnika te razvijanje govora i dikcije.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Priprema učenika za sudjelovanje na razrednim i školskim priredbama.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Slavka Sabolić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rad, rad u paru, rad u skupinama.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u predstavama.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Jedan sat tjedno tijekom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Papir za fotokopiranje (20 kn).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i korigiranje govornog izričaja. </a:t>
                      </a: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Sudjelovanje na školskim priredbama.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321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2" name="Google Shape;742;p147"/>
          <p:cNvGraphicFramePr/>
          <p:nvPr>
            <p:extLst>
              <p:ext uri="{D42A27DB-BD31-4B8C-83A1-F6EECF244321}">
                <p14:modId xmlns:p14="http://schemas.microsoft.com/office/powerpoint/2010/main" val="2548407607"/>
              </p:ext>
            </p:extLst>
          </p:nvPr>
        </p:nvGraphicFramePr>
        <p:xfrm>
          <a:off x="299193" y="1700808"/>
          <a:ext cx="8377675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je kod učenika razviti razne vještine iz STEM područja. Učenici nižih i viših razreda osnovne škole upoznat će područje robotike, automatike i programiranja te djelovati u istome.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Učenici 3., 4., 5., 6. i 7. razreda uključuju se u Croatian Makers ligu koja organizira natjecanja kroz online i fizička kola iz Robotike.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Učiteljica Daria Kos, učenici 3., 4., 5., 6. i 7. razreda., do 15 učenika formiranih u dvije skupine (mlađa i starija dobna skupina).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Izvannastavna aktivnost će se realizirati u informatičkoj učionici te u domaćem uratku korištenjem računala, mbot-ova, senzora i ostale dodatne opreme. Algoritmi za izvršavanje zadataka stvarat će se programiranjem u mBlocku 3 i 5.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70 sati tijekom nastavne godine, 2 sata tjedno, prednulti i nulti/7. i 8. sat.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Troškovi prijevoza do mjesta održavanja fizičkog kola natjecanja.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Postignuti rezultati na natjecanjima u Croatian Makers Liga. Vrednovanje za učenje tijekom svakog sata te pisano vođenje bilješki za svakog učenika. 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Naslov 1">
            <a:extLst>
              <a:ext uri="{FF2B5EF4-FFF2-40B4-BE49-F238E27FC236}">
                <a16:creationId xmlns:a16="http://schemas.microsoft.com/office/drawing/2014/main" id="{317545F2-B305-4712-A283-F103C7A4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93" y="476672"/>
            <a:ext cx="7633800" cy="1080120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ROBOTIKA</a:t>
            </a:r>
            <a:endParaRPr lang="hr-HR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8FCE407-9583-4F25-A7E0-F3AD7AA83D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91</a:t>
            </a:fld>
            <a:endParaRPr lang="h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" name="Google Shape;747;p148"/>
          <p:cNvGraphicFramePr/>
          <p:nvPr>
            <p:extLst>
              <p:ext uri="{D42A27DB-BD31-4B8C-83A1-F6EECF244321}">
                <p14:modId xmlns:p14="http://schemas.microsoft.com/office/powerpoint/2010/main" val="2801784051"/>
              </p:ext>
            </p:extLst>
          </p:nvPr>
        </p:nvGraphicFramePr>
        <p:xfrm>
          <a:off x="179512" y="1814209"/>
          <a:ext cx="8521691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sposobnost ljepote pisanja rukom.Upoznati pismo kao jedno od najstarijih kulturnih tekovina ljudskog društva.Upoznati razvojne faze pisma.Razvijati kreativnost i estetiku.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kreativnosti i sklonosti za lijepo pisanje i stvaranje.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Stvaralaštvom pratiti razne važnije datume naše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 Kapelac,Ančica Mesar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Izvannastavna aktivnost, 35 sati godišnje,1 sat tjedno. Rad u učioničkom prostoru škole.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Papiri, fotokopije, knjige, bilježnice, pribor za pisanje.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Samovrednovanje, vršnjačko vrednovanje.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1816FC29-5898-42AD-9FD3-BCE8A1EE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46" y="476672"/>
            <a:ext cx="7633800" cy="1492000"/>
          </a:xfrm>
        </p:spPr>
        <p:txBody>
          <a:bodyPr/>
          <a:lstStyle/>
          <a:p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KRASOPISAONICA</a:t>
            </a:r>
            <a:endParaRPr lang="hr-HR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AC4239B-BB03-406F-A541-35412F1BDF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92</a:t>
            </a:fld>
            <a:endParaRPr lang="h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" name="Google Shape;752;p149"/>
          <p:cNvGraphicFramePr/>
          <p:nvPr>
            <p:extLst>
              <p:ext uri="{D42A27DB-BD31-4B8C-83A1-F6EECF244321}">
                <p14:modId xmlns:p14="http://schemas.microsoft.com/office/powerpoint/2010/main" val="1670781731"/>
              </p:ext>
            </p:extLst>
          </p:nvPr>
        </p:nvGraphicFramePr>
        <p:xfrm>
          <a:off x="107504" y="1786708"/>
          <a:ext cx="8697804" cy="490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Pomoći učenicima razvijati vještinu organiziranja i selektiranja povijesnih informacija; proučavati nastavne sadržaje te uočiti veze između lokalne, hrvatske, europske i svjetske povijesti.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Rad na realizaciji projekta kulturna baština.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Marijana Piršić-Tijan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Posjet Muzejima, arheološkim lokalitetima, izrada kuharice, srednjovjekovnih jela, srednjovjekovne odjeće, pisanje povijesnih eko poruka i izrada povijesnih QR kodovi u Čazmi.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Nastavna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godina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100 kuna (ulaznice za muzeje, prijevoz do lokaliteta, prehrambene namirnice za izradu jela, juta za izradu odjeće, drvene pločice…).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Samovrednovanje i vršnjačko vrednovanje, sudjelovanje učenika na natjecanju.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0F9DBBD8-475F-4D10-9AC1-EAC8CC42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28" y="179390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POVIJESNA SKUPINA; MLADI ARHEOLOZI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6820ACF-C5C2-4CD7-A9E5-8300A62A5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93</a:t>
            </a:fld>
            <a:endParaRPr lang="h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" name="Google Shape;757;p150"/>
          <p:cNvGraphicFramePr/>
          <p:nvPr>
            <p:extLst>
              <p:ext uri="{D42A27DB-BD31-4B8C-83A1-F6EECF244321}">
                <p14:modId xmlns:p14="http://schemas.microsoft.com/office/powerpoint/2010/main" val="595027009"/>
              </p:ext>
            </p:extLst>
          </p:nvPr>
        </p:nvGraphicFramePr>
        <p:xfrm>
          <a:off x="383162" y="1772816"/>
          <a:ext cx="8377675" cy="43620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0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Kod učenika razvijati vještine i znanja potrebna u svakodnevici jednoga kućanstva.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Učiniti učenike kompetentnijim i samostalnijim osobama u svakodnevnom obiteljskom okruženju.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Emina Kristić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Predavanja, praktičan rad, posjete vanjskih suradnika i roditelja te istraživački rad.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Nastavna</a:t>
                      </a: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godina 2019./2020.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Pribor i sredstva za kulinarske radove. Alate i ostala pomagala koristimo u suradnji s roditeljima.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Vršnjačko vrednovanje, samovrednovanje.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Demonstracija rada pred vanjskim suradnicima. Sudjelovanje u projektima.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2516C328-1F3E-41C1-A73C-5CF9CA1F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6233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DOMAĆINSTVO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F1096DD-B338-49F9-9E98-BE996265B8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94</a:t>
            </a:fld>
            <a:endParaRPr lang="h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2" name="Google Shape;762;p151"/>
          <p:cNvGraphicFramePr/>
          <p:nvPr>
            <p:extLst>
              <p:ext uri="{D42A27DB-BD31-4B8C-83A1-F6EECF244321}">
                <p14:modId xmlns:p14="http://schemas.microsoft.com/office/powerpoint/2010/main" val="3090810529"/>
              </p:ext>
            </p:extLst>
          </p:nvPr>
        </p:nvGraphicFramePr>
        <p:xfrm>
          <a:off x="383164" y="1772818"/>
          <a:ext cx="8377675" cy="4813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Razvoj jezičnih vještina i sposobnosti, razvoj vještine čitanja,dramatizacija i recitiranje književnih tekstova hrvatske i svjetske književnosti za djecu.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verbalnu i neverbalnu komunikaciju, ovladavanje jezičnim vještinama i sposobnostima. Osvješćivanje različitih mogućnosti interpretacije pjesama,razvijanje samopouzdanja,pravilnog naglašavanja riječi,rečenica,jezičnog izražavanja i recitiranja.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Antonija Trgovac,2.a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Zainteresirani učenici,35 sati godišnje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Školska godina 2019./2020.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50 kuna za fotokopiranje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Individualno opisno praćenje uspješnosti učenika. Vrednovanje povezano sa natječajima i natjecanjima(Lidrano , školske priredbe i gradske priredbe).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A3FEC6D6-A139-4D2C-8081-9CC49580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62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RECITATORI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BC36D9A-53EF-46EB-A5C1-FF03C84D3F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95</a:t>
            </a:fld>
            <a:endParaRPr lang="h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7" name="Google Shape;767;p152"/>
          <p:cNvGraphicFramePr/>
          <p:nvPr>
            <p:extLst>
              <p:ext uri="{D42A27DB-BD31-4B8C-83A1-F6EECF244321}">
                <p14:modId xmlns:p14="http://schemas.microsoft.com/office/powerpoint/2010/main" val="752439636"/>
              </p:ext>
            </p:extLst>
          </p:nvPr>
        </p:nvGraphicFramePr>
        <p:xfrm>
          <a:off x="284000" y="1715330"/>
          <a:ext cx="8576000" cy="48665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3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0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Proširiti znanje iz likovne kulture i likovne umjetnosti, upoznati različite likovne tehnike, razvijati interes za različita likovna područja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5.,6.,7. i 8. razredi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0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Ivana Barišić Tomšić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Zainteresirani učenici, praktični radovi, posjet Galeriji Aleksandar Marks, 70 sati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0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Nastavna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godina 2019./2020.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0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materijali za rad (boje, kistovi, ljepilo, papiri..) 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Sustavno praćenje i bilježenje učeničkih postignuća i uspjeha, interesa, motivacije i sposobnosti u ostvarivanju dodatnih sadržaja.</a:t>
                      </a:r>
                      <a:b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</a:b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Vrednovanje i kroz sudjelovanje na raznim likovnim natječajima. Samovrednovanje i vršnjačko vrednovanje.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E44DD9BD-F293-4F84-8586-CD381DA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0" y="404664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LIKOVNA SKUPINA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D4E8EAFA-A829-4574-AA92-CEA9B0DA3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96</a:t>
            </a:fld>
            <a:endParaRPr lang="h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2" name="Google Shape;772;p153"/>
          <p:cNvGraphicFramePr/>
          <p:nvPr>
            <p:extLst>
              <p:ext uri="{D42A27DB-BD31-4B8C-83A1-F6EECF244321}">
                <p14:modId xmlns:p14="http://schemas.microsoft.com/office/powerpoint/2010/main" val="2955758912"/>
              </p:ext>
            </p:extLst>
          </p:nvPr>
        </p:nvGraphicFramePr>
        <p:xfrm>
          <a:off x="355189" y="1892241"/>
          <a:ext cx="8377675" cy="43868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sposobnost usmenog izričaja, upoznati hrvatsko i svjetsko pjesništvo za djecu, recitiranje književnih tekstova.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Bogaćenje rječnika, razvijanje govora i dikcije, priprema učenika za sudjelovanje na školskim priredbama.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Maja Ravlić i zainteresirani učenici 4. r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rad, rad u paru i rad u skupini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nastavne godine - 1 sat tjedno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razvoja govornog izričaja, sudjelovanje na školskim priredbama.</a:t>
                      </a:r>
                      <a:endParaRPr sz="1400" dirty="0"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1DE63F51-49E0-4CD8-A5A1-960113B3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70" y="413093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RECITATORI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18835AC-F619-40C6-BDF3-0B4063E9D2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97</a:t>
            </a:fld>
            <a:endParaRPr lang="h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7" name="Google Shape;777;p154"/>
          <p:cNvGraphicFramePr/>
          <p:nvPr>
            <p:extLst>
              <p:ext uri="{D42A27DB-BD31-4B8C-83A1-F6EECF244321}">
                <p14:modId xmlns:p14="http://schemas.microsoft.com/office/powerpoint/2010/main" val="1706260807"/>
              </p:ext>
            </p:extLst>
          </p:nvPr>
        </p:nvGraphicFramePr>
        <p:xfrm>
          <a:off x="107504" y="1478116"/>
          <a:ext cx="8928992" cy="54829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35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Omogućiti učenicima stjecanje vještine plesanja tradicionalnih plesova i tradicionalnih igara našeg zavičaja, stjecanje vještina i navika, usvajati kulturu nastupanja.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kulturnih navika učenika te zanimanja za bavljenjem glazbom i umjetnost općenito.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35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Razvijanje sposobnosti tolerancije i međusobnog poštovanja, suradnje, osjećaja za timski rad, poticanje mašte i razvijanje djetetovih potencijala, izgrađivanje samopouzdanja, razvijanje kulturnih navika učenika te zanimanja za bavljenjem plesom i umjetnošću općenito.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6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Zorica Kučan Vrlac,  učenici od 1. - 4.  razreda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 probama, skupnim i individualnim plesanjem u sklopu izvannastavne aktivnosti, nastupi.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6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Jednom tjedno tijekom školske godine prema rasporedu sati ili preraspodjela satnice prema planu skupina.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6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Oko 100 kn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212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erriweather"/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Pismeno praćenje učenika u napredovanju, kreativnosti i zalaganju na satovima i nastupima.  nastupi na školskim priredbama. pohvala učenicima zbog redovitog dolaženja na probe, aktivnog sudjelovanja u radu skupine, ozbiljnog i odgovornog ponašanja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3D2BD6BC-58CA-4A8D-95EB-53CF15E9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633800" cy="1492000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FOLKLORNA SKUPINA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0DBC748-8BC8-4414-90CA-15BE05E4BB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98</a:t>
            </a:fld>
            <a:endParaRPr lang="h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2" name="Google Shape;792;p157"/>
          <p:cNvGraphicFramePr/>
          <p:nvPr>
            <p:extLst>
              <p:ext uri="{D42A27DB-BD31-4B8C-83A1-F6EECF244321}">
                <p14:modId xmlns:p14="http://schemas.microsoft.com/office/powerpoint/2010/main" val="1372329691"/>
              </p:ext>
            </p:extLst>
          </p:nvPr>
        </p:nvGraphicFramePr>
        <p:xfrm>
          <a:off x="251520" y="1916832"/>
          <a:ext cx="8377675" cy="43868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CILJ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Razvijati sposobnost usmenog izričaja,upoznati hrvatsko i svjetsko pjesništvo zd djecu,recitiranje književnih tekstova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NAMJENA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Bogaćenje rječnika,razvijanje govora i dikcije,izražajno recitiranje,priprema učenika za sudjelovanje na školskim priredbama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NOSITELJ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Mirjana Vugić-3.i 4.razred ,zainteresirani učenici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REALIZACIJE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Individualni rad,rad u paru i rad u skupini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VREMENIK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Tijekom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nastavne</a:t>
                      </a: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 godine 2019./20.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TROŠKOVNIK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/</a:t>
                      </a:r>
                      <a:endParaRPr sz="14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NAČIN VREDNOVANJA I NAČIN KORIŠTENJA REZULTATA AKTIVNOSTI I/ILI PROJEKTA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Merriweather"/>
                          <a:cs typeface="Merriweather"/>
                          <a:sym typeface="Merriweather"/>
                        </a:rPr>
                        <a:t>Praćenje  razvoja govorna izričaja,sudjelovanje na školskim priredbama.</a:t>
                      </a:r>
                      <a:endParaRPr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0D6B3E41-D4B7-4179-9D30-1F077861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0869"/>
            <a:ext cx="7633800" cy="864096"/>
          </a:xfrm>
        </p:spPr>
        <p:txBody>
          <a:bodyPr/>
          <a:lstStyle/>
          <a:p>
            <a:pPr lvl="0"/>
            <a:r>
              <a:rPr lang="hr-HR" b="1" dirty="0">
                <a:effectLst/>
                <a:latin typeface="Arial Narrow" panose="020B0606020202030204" pitchFamily="34" charset="0"/>
                <a:ea typeface="Merriweather"/>
                <a:cs typeface="Merriweather"/>
                <a:sym typeface="Merriweather"/>
              </a:rPr>
              <a:t>RECITATORSKA SKUPINA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1E64578-06DB-4129-815D-9059B6721A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r" smtClean="0"/>
              <a:pPr/>
              <a:t>99</a:t>
            </a:fld>
            <a:endParaRPr lang="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395F7D3-1DDA-46EB-8C6C-AC77FF67D1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28601</Words>
  <Application>Microsoft Office PowerPoint</Application>
  <PresentationFormat>Prikaz na zaslonu (4:3)</PresentationFormat>
  <Paragraphs>3080</Paragraphs>
  <Slides>205</Slides>
  <Notes>114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205</vt:i4>
      </vt:variant>
    </vt:vector>
  </HeadingPairs>
  <TitlesOfParts>
    <vt:vector size="213" baseType="lpstr">
      <vt:lpstr>Arial</vt:lpstr>
      <vt:lpstr>Arial Narrow</vt:lpstr>
      <vt:lpstr>Bookman Old Style</vt:lpstr>
      <vt:lpstr>Calibri</vt:lpstr>
      <vt:lpstr>Merriweather</vt:lpstr>
      <vt:lpstr>Open Sans</vt:lpstr>
      <vt:lpstr>Segoe Condensed</vt:lpstr>
      <vt:lpstr>schoolpresentation</vt:lpstr>
      <vt:lpstr>ŠKOLSKI KURIKULUM  OŠ ČAZMA 2019./2020.</vt:lpstr>
      <vt:lpstr>PowerPoint prezentacija</vt:lpstr>
      <vt:lpstr>SADRŽAJ</vt:lpstr>
      <vt:lpstr>PowerPoint prezentacija</vt:lpstr>
      <vt:lpstr>1. UVOD</vt:lpstr>
      <vt:lpstr>PowerPoint prezentacija</vt:lpstr>
      <vt:lpstr>2. VIZIJA ŠKOLE</vt:lpstr>
      <vt:lpstr>3. MISIJA ŠKOLE</vt:lpstr>
      <vt:lpstr>4. SAMOVREDNOVANJE</vt:lpstr>
      <vt:lpstr>ŠKOLSKI RAZVOJNI PLAN  </vt:lpstr>
      <vt:lpstr>PowerPoint prezentacija</vt:lpstr>
      <vt:lpstr>PowerPoint prezentacija</vt:lpstr>
      <vt:lpstr>PowerPoint prezentacija</vt:lpstr>
      <vt:lpstr>PowerPoint prezentacija</vt:lpstr>
      <vt:lpstr>DIFERENCIJALNI (RAZLIKOVNI DIO KURIKULUMA)</vt:lpstr>
      <vt:lpstr>IZBORNA NASTAVA</vt:lpstr>
      <vt:lpstr>KATOLIČKI VJERONAUK – IZBORNA NASTAVA</vt:lpstr>
      <vt:lpstr>NJEMAČKI JEZIK, 4. – 8. r</vt:lpstr>
      <vt:lpstr>INFORMATIKA, 1. i 2. r</vt:lpstr>
      <vt:lpstr>INFORMATIKA, 7. i 8. r</vt:lpstr>
      <vt:lpstr>ŠKOLSKI DIO KURIKULUMA</vt:lpstr>
      <vt:lpstr>DODATNA NASTAVA</vt:lpstr>
      <vt:lpstr>MATEMATIKA, 1. – 4. r</vt:lpstr>
      <vt:lpstr>MATEMATIKA, 1. – 4. r</vt:lpstr>
      <vt:lpstr>TEHNIČKA KULTURA, 5. – 8. r</vt:lpstr>
      <vt:lpstr>HRVATSKI JEZIK, 8. r</vt:lpstr>
      <vt:lpstr>MATEMATIKA, 5.r</vt:lpstr>
      <vt:lpstr>HRVATSKI JEZIK, 7. r</vt:lpstr>
      <vt:lpstr>GEOGRAFIJA, 5. – 8. r</vt:lpstr>
      <vt:lpstr>FIZIKA, 8. r</vt:lpstr>
      <vt:lpstr>KEMIJA, 8. r</vt:lpstr>
      <vt:lpstr>POVIJEST, 8. r</vt:lpstr>
      <vt:lpstr>DOPUNSKA NASTAVA</vt:lpstr>
      <vt:lpstr>HRVATSKI JEZIK, 1. – 4. r</vt:lpstr>
      <vt:lpstr>HRVATSKI JEZIK, 1. – 4. r</vt:lpstr>
      <vt:lpstr>MATEMATIKA, 1. – 4. r</vt:lpstr>
      <vt:lpstr>MATEMATIKA, 1. – 4. r</vt:lpstr>
      <vt:lpstr>MATEMATIKA, 5. r</vt:lpstr>
      <vt:lpstr>MATEMATIKA, 8. r</vt:lpstr>
      <vt:lpstr>ENGLESKI JEZIK, 4. – 7. r</vt:lpstr>
      <vt:lpstr>HRVATSKI JEZIK, 6. i 8. r</vt:lpstr>
      <vt:lpstr>HRVATSKI JEZIK, 5. i 7.r</vt:lpstr>
      <vt:lpstr>IZVANUČIONIČKA  NASTAVA</vt:lpstr>
      <vt:lpstr>POZDRAV JESENI – terenska nastava</vt:lpstr>
      <vt:lpstr>POZDRAV PROLJEĆU, 1. – 4. r</vt:lpstr>
      <vt:lpstr>ČAZMA - POSJET DOGAĐANJIMA U ORGANIZACIJI CENTRA ZA KULTURU GRADA ČAZME </vt:lpstr>
      <vt:lpstr>GRADSKA KNJIŽNICA SLAVKO KOLAR ČAZMA </vt:lpstr>
      <vt:lpstr>POSJET POLICIJSKOJ POSTAJI ČAZMA</vt:lpstr>
      <vt:lpstr>DANI KRUHA – PEKARA ČAZMA</vt:lpstr>
      <vt:lpstr>POSJET SEOSKOM IMANJU</vt:lpstr>
      <vt:lpstr>KESTENIJADA</vt:lpstr>
      <vt:lpstr>STAJALIŠTE I OBZOR; PLAN MJESTA, GRADA – 3. RAZRED </vt:lpstr>
      <vt:lpstr>VODE U ZAVIČAJU</vt:lpstr>
      <vt:lpstr>ĐACI GLAZBENJACI</vt:lpstr>
      <vt:lpstr>FESTIVAL DJEČJEG STVARALAŠTA</vt:lpstr>
      <vt:lpstr>POSJET HNK ZAGREB I KONCERTNOJ DVORANI VATROSLAVA LISINSKOG</vt:lpstr>
      <vt:lpstr>POSJET DOMU ZDRAVLJA</vt:lpstr>
      <vt:lpstr>POSJET GARIĆ GRADU I JELEN GRADU </vt:lpstr>
      <vt:lpstr>TERENSKA NASTAVA  - BOJANA;  BOŽIĆ U BOJANI </vt:lpstr>
      <vt:lpstr>EASTER EGG HUNT (POTRAGA ZA USKRSNIM PISANICAMA) </vt:lpstr>
      <vt:lpstr>TERENSKA NASTAVA - VUKOVAR</vt:lpstr>
      <vt:lpstr>KNJIŽEVNI SUSRETI U GRADSKOJ KNJIŽNICI SLAVKA KOLARA - UČENICI 5. - 8. RAZREDA  </vt:lpstr>
      <vt:lpstr>KAZALIŠTE - KAZALIŠTE TREŠNJA, KAZALIŠTE ŽAR - PTICA </vt:lpstr>
      <vt:lpstr>IZLETI</vt:lpstr>
      <vt:lpstr>ZAGREB I OKOLICA (ZAGREBAČKA ŽUPANIJA) </vt:lpstr>
      <vt:lpstr>ZAGREB I OKOLICA </vt:lpstr>
      <vt:lpstr>ARHEOLOŠKI PARK- ANDAUTONIJA  (ŠČITARJEVO ) I KINO PROJEKCIJA </vt:lpstr>
      <vt:lpstr>INTERLIBER, TORTUREUM,  KINO PROJEKCIJA </vt:lpstr>
      <vt:lpstr>OZALJ, HE MUNJARE, NP RISNJAK  (STAZA LESKA I PROJEKCIJA FILMA), ŠPILJA VRELO  U FUŽINAMA </vt:lpstr>
      <vt:lpstr>NACIONALNA I SVEUČILIŠNA KNJIŽNICA U ZAGREBU  (NSK), OBILAZAK ZRAČNE LUKE FRANJO TUĐMAN, KINO PROJEKCIJA </vt:lpstr>
      <vt:lpstr>SLAVONIJA </vt:lpstr>
      <vt:lpstr>TERENSKA NASTAVA  PETIH RAZREDA (Istra) </vt:lpstr>
      <vt:lpstr>MATURALNO PUTOVANJE UČENIKA 7. RAZREDA </vt:lpstr>
      <vt:lpstr>TERENSKA NASTAVA UČENIKA OSMIH RAZREDA - ZADAR </vt:lpstr>
      <vt:lpstr>TERENSKA NASTAVA-POSJET UČENIKA JAVNOJ USTANOVI SPOMEN PODRUČJA JASENOVAC </vt:lpstr>
      <vt:lpstr>IZLET U HRVATSKO ZAGORJE </vt:lpstr>
      <vt:lpstr>ŠKOLA U PRIRODI  </vt:lpstr>
      <vt:lpstr>PowerPoint prezentacija</vt:lpstr>
      <vt:lpstr>IZLET U OGULIN I KARLOVAC </vt:lpstr>
      <vt:lpstr>IZLET U KARLOVAČKU ŽUPANIJU </vt:lpstr>
      <vt:lpstr>IZVANNASTAVNE AKTIVNOSTI</vt:lpstr>
      <vt:lpstr>TIPKAM BRZO I BEZ GREŠKE </vt:lpstr>
      <vt:lpstr>WEBOVCI</vt:lpstr>
      <vt:lpstr>FOTO SKUPINA </vt:lpstr>
      <vt:lpstr>RECITATORI</vt:lpstr>
      <vt:lpstr>VJERONAUČNA OLIMPIJADA </vt:lpstr>
      <vt:lpstr>MODELARI</vt:lpstr>
      <vt:lpstr>LIKOVNA SKUPINA</vt:lpstr>
      <vt:lpstr>LIKOVNA SKUPINA</vt:lpstr>
      <vt:lpstr>RECITATORI</vt:lpstr>
      <vt:lpstr>ROBOTIKA</vt:lpstr>
      <vt:lpstr>KRASOPISAONICA</vt:lpstr>
      <vt:lpstr>POVIJESNA SKUPINA; MLADI ARHEOLOZI</vt:lpstr>
      <vt:lpstr>DOMAĆINSTVO</vt:lpstr>
      <vt:lpstr>RECITATORI</vt:lpstr>
      <vt:lpstr>LIKOVNA SKUPINA</vt:lpstr>
      <vt:lpstr>RECITATORI</vt:lpstr>
      <vt:lpstr>FOLKLORNA SKUPINA</vt:lpstr>
      <vt:lpstr>RECITATORSKA SKUPINA</vt:lpstr>
      <vt:lpstr>MALI KREATIVCI</vt:lpstr>
      <vt:lpstr>LITERARNO-NOVINARSKA SKUPINA - UČENICI 5. - 8. RAZREDA</vt:lpstr>
      <vt:lpstr>MALA ŠKOLA PLANINARENJA</vt:lpstr>
      <vt:lpstr>EKO SKUPINA</vt:lpstr>
      <vt:lpstr>MEDIJSKA SKUPINA</vt:lpstr>
      <vt:lpstr>LIKOVNA SKUPINA</vt:lpstr>
      <vt:lpstr>PROMETNA SKUPINA</vt:lpstr>
      <vt:lpstr>DRAMSKO-RECITATORSKA SKUPINA</vt:lpstr>
      <vt:lpstr>SPORTSKE IGRE – NOGOMET, ODBOJKA, STOLNI TENIS</vt:lpstr>
      <vt:lpstr>TAMBURAŠKA SKUPINA</vt:lpstr>
      <vt:lpstr>ROCK SASTAV</vt:lpstr>
      <vt:lpstr>PJEVAČKI ZBOR</vt:lpstr>
      <vt:lpstr>PROJEKTI</vt:lpstr>
      <vt:lpstr>Međuškolski projekt (OŠ Blato i OŠ Čazma) - Škola za život</vt:lpstr>
      <vt:lpstr>PILOT PROJEKT e-Škole</vt:lpstr>
      <vt:lpstr>SUPERTALENT</vt:lpstr>
      <vt:lpstr>ŠKOLSKI LIST</vt:lpstr>
      <vt:lpstr>eTwinning (TEMATIKA VEZANA UZ MENTALNO I FIZIČKO ZDRAVLJE TE STRUČNE TEME VEZANE UZ GRADIVO PRIRODE I BIOLOGIJE)</vt:lpstr>
      <vt:lpstr>MISLI ZELENO</vt:lpstr>
      <vt:lpstr>MALA ŠKOLA BIOLOGIJE</vt:lpstr>
      <vt:lpstr>100. DAN ŠKOLE (eTwinning projekt)</vt:lpstr>
      <vt:lpstr>MISLIM ZELENO, ČUVAM ZEMLJU</vt:lpstr>
      <vt:lpstr>MEĐUNARODNO MATEMATIČKO - INFORMATIČKO NATJECANJE  “DABAR”</vt:lpstr>
      <vt:lpstr>U SVIJETU LIKOVNIH UMJETNIKA (eTwinning projekt)</vt:lpstr>
      <vt:lpstr>HRABRO U PETI RAZRED</vt:lpstr>
      <vt:lpstr>PowerPoint prezentacija</vt:lpstr>
      <vt:lpstr>PowerPoint prezentacija</vt:lpstr>
      <vt:lpstr>POVIJESNI QR KODOVI U ČAZMI</vt:lpstr>
      <vt:lpstr>IZLOŽBE DIGITALNIH CRTEŽA I SLIKA</vt:lpstr>
      <vt:lpstr>ZELENO JE ZELENO</vt:lpstr>
      <vt:lpstr>IGRAČKE NEKAD I DANAS</vt:lpstr>
      <vt:lpstr>ZELENO JE ZELENO</vt:lpstr>
      <vt:lpstr>KAKO RECIKLIRATI U ŠKOLI?</vt:lpstr>
      <vt:lpstr>MALA ŠKOLA KEMIJE</vt:lpstr>
      <vt:lpstr>DRVOKOD OŠ ČAZMA</vt:lpstr>
      <vt:lpstr>ZEMLJA – NAŠA PLANETA</vt:lpstr>
      <vt:lpstr>eTwinning - HOĆETE LI DIJELITI IGRE?</vt:lpstr>
      <vt:lpstr>eTwinning - RAZGLEDNICE MOGA ZAVIČAJA</vt:lpstr>
      <vt:lpstr>SREDNJOVJEKOVNA KULTURNA BAŠTINA</vt:lpstr>
      <vt:lpstr>IZVAN ZIDOVA UČIONICE (ERASMUS +)</vt:lpstr>
      <vt:lpstr>ZASADI DRVO, NE BUDI PANJ!</vt:lpstr>
      <vt:lpstr>LIFE PROGRAM OČUVANJA BIJELE RODE</vt:lpstr>
      <vt:lpstr>STRANIČNIK</vt:lpstr>
      <vt:lpstr>MEMENTO PRIJATELJSTVA 6 (eTwinning)</vt:lpstr>
      <vt:lpstr>TADA I SADA, UPORABNI PREDMETI U PROŠLOSTI I SADAŠNJOSTI</vt:lpstr>
      <vt:lpstr>VOLIM  ČITATI</vt:lpstr>
      <vt:lpstr>ZELENO JE ZELENO</vt:lpstr>
      <vt:lpstr>ČITAJMO ZAJEDNO - ČITAJMO NAGLAS: ZABORAVLJENE KNJIGE</vt:lpstr>
      <vt:lpstr>PUTUJEMO</vt:lpstr>
      <vt:lpstr>PLASTIČNIM ČEPOVIMA DO SKUPIH LIJEKOVA</vt:lpstr>
      <vt:lpstr>MARIJINI OBROCI</vt:lpstr>
      <vt:lpstr>HRVATSKA BAJKAONICA (eTwinning projekt)</vt:lpstr>
      <vt:lpstr>NAŠA JESENSKA PRIČA (eTwinning projekt) </vt:lpstr>
      <vt:lpstr>MOJE MJESTO I RIJEKA (eTwinning projekt)</vt:lpstr>
      <vt:lpstr>MEMORY OF LIFE</vt:lpstr>
      <vt:lpstr>BIMONTHLY MAGAZINE</vt:lpstr>
      <vt:lpstr>WORDOBOTS</vt:lpstr>
      <vt:lpstr>OUR TREE OF WISHES</vt:lpstr>
      <vt:lpstr>BITMOJI EFFECT IN CLASS</vt:lpstr>
      <vt:lpstr>EUROPEAN MUSEUMS TOUR</vt:lpstr>
      <vt:lpstr>MOJ ZAVIČAJ – TO SAM JA!</vt:lpstr>
      <vt:lpstr>KULTURNA I JAVNA DJELATNOST</vt:lpstr>
      <vt:lpstr>HRVATSKI OLIMPIJSKI DAN</vt:lpstr>
      <vt:lpstr>SVJETSKI TJEDAN KRETANJA</vt:lpstr>
      <vt:lpstr>EKO SAJAM</vt:lpstr>
      <vt:lpstr>MEĐUNARODNI DAN PISMENOSTI</vt:lpstr>
      <vt:lpstr>EUROPSKI DAN JEZIKA</vt:lpstr>
      <vt:lpstr>DAN KRUHA I ZAHVALNOSTI ZA PLODOVE ZEMLJE </vt:lpstr>
      <vt:lpstr>SVJETSKI TJEDAN SVEMIRA</vt:lpstr>
      <vt:lpstr>MJESEC ŠKOLSKIH KNJIŽNICA</vt:lpstr>
      <vt:lpstr>NATJECANJE U ČITANJU NAGLAS</vt:lpstr>
      <vt:lpstr>DJEČJI TJEDAN</vt:lpstr>
      <vt:lpstr>MEĐUNARODNI DAN KRAVATE</vt:lpstr>
      <vt:lpstr>DAN SJEĆANJA NA VUKOVAR</vt:lpstr>
      <vt:lpstr>DUGA SLIČNOSTI I RAZLIKA – UČIMO ŽIVOTNE VJEŠTINE (16.11. MEĐUNARODNI DAN TOLERANCIJE)</vt:lpstr>
      <vt:lpstr>ŠKOLE ZA AFRIKU</vt:lpstr>
      <vt:lpstr>VEČER MATEMATIKE</vt:lpstr>
      <vt:lpstr>DANI SLAVKA KOLARA</vt:lpstr>
      <vt:lpstr>CHRISTMAS - BOŽIĆ</vt:lpstr>
      <vt:lpstr>’’ZA 1 000 RADOSTI’’</vt:lpstr>
      <vt:lpstr>MEĐUNARODNI DAN SMIJEHA</vt:lpstr>
      <vt:lpstr>VALENTINOVO - LJUBAV? OBIČNA GLUPOST! - KAZALIŠNA PREDSTAVA UČENIKA 6. r</vt:lpstr>
      <vt:lpstr>DAN SIGURNIJEG INTERNETA 2020. </vt:lpstr>
      <vt:lpstr>DAN RUŽIČASTIH MAJICA</vt:lpstr>
      <vt:lpstr>MAŠKARE</vt:lpstr>
      <vt:lpstr>DJEČJA ORIJENTACIJSKA UTRKA</vt:lpstr>
      <vt:lpstr>DAN BROJA π</vt:lpstr>
      <vt:lpstr>SVJETSKI DAN SINDROMA DOWN</vt:lpstr>
      <vt:lpstr>KONCERT ZA MAME I TATE</vt:lpstr>
      <vt:lpstr>DAN PLANETA ZEMLJE</vt:lpstr>
      <vt:lpstr>CVJETNI KORZO</vt:lpstr>
      <vt:lpstr>MEĐUNARODNI DAN GLAZBE</vt:lpstr>
      <vt:lpstr>OD KAPTOLA DO KAPTOLA</vt:lpstr>
      <vt:lpstr>OBILJEŽAVANJE 10. GODINA USPOSTAVE BJELOVARSKO-KRIŽEVAČKE BISKUPIJE</vt:lpstr>
      <vt:lpstr>DANI OTVORENIH VRATA</vt:lpstr>
      <vt:lpstr>SPORTSKE IGRE MLADIH</vt:lpstr>
      <vt:lpstr>TJELOVJEŽBOM DO ZDRAVLJA – STARE SPORTSKE IGRE </vt:lpstr>
      <vt:lpstr>OSTALI PROGRAMI</vt:lpstr>
      <vt:lpstr>ŠKOLSKI PREVENTIVNI PROGRAM</vt:lpstr>
      <vt:lpstr>PREVENCIJA NASILNIČKOG PONAŠANJA</vt:lpstr>
      <vt:lpstr>CAP - program prevencije zlostavljanja djece</vt:lpstr>
      <vt:lpstr>PROGRAM PREVENCIJE OVISNOSTI</vt:lpstr>
      <vt:lpstr>PROFESIONALNA ORIJENTACIJA UČENIKA S TEŠKOĆAMA U RAZVOJU </vt:lpstr>
      <vt:lpstr>PROFESIONALNA ORIJENTACIJA UČENIIKA</vt:lpstr>
      <vt:lpstr>Ravnateljica:                                                                  Predsjednica Školskog odbora: Lidija Osman, mag.prim.educ                                        Nikolina Mikušić, prof.</vt:lpstr>
      <vt:lpstr>Nek' nam bude sjajna godina!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2019-09-24T14:35:10Z</dcterms:created>
  <dcterms:modified xsi:type="dcterms:W3CDTF">2019-10-04T15:41:53Z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